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Lst>
  <p:sldSz cx="18288000" cy="10287000"/>
  <p:notesSz cx="6858000" cy="9144000"/>
  <p:embeddedFontLst>
    <p:embeddedFont>
      <p:font typeface="Be Vietnam" panose="020B0604020202020204" charset="0"/>
      <p:regular r:id="rId16"/>
    </p:embeddedFont>
    <p:embeddedFont>
      <p:font typeface="Be Vietnam Ultra-Bold" panose="020B0604020202020204" charset="0"/>
      <p:regular r:id="rId17"/>
    </p:embeddedFont>
    <p:embeddedFont>
      <p:font typeface="Calibri" panose="020F0502020204030204" pitchFamily="34" charset="0"/>
      <p:regular r:id="rId18"/>
      <p:bold r:id="rId19"/>
      <p:italic r:id="rId20"/>
      <p:boldItalic r:id="rId21"/>
    </p:embeddedFont>
    <p:embeddedFont>
      <p:font typeface="IBM Plex Sans" panose="020B0503050203000203" pitchFamily="34" charset="0"/>
      <p:regular r:id="rId22"/>
      <p:bold r:id="rId23"/>
      <p:italic r:id="rId24"/>
      <p:boldItalic r:id="rId25"/>
    </p:embeddedFont>
    <p:embeddedFont>
      <p:font typeface="IBM Plex Sans Bold" panose="020B0803050203000203" charset="0"/>
      <p:regular r:id="rId26"/>
    </p:embeddedFont>
    <p:embeddedFont>
      <p:font typeface="IBM Plex Sans Medium" panose="020B0603050203000203" pitchFamily="34" charset="0"/>
      <p:regular r:id="rId27"/>
      <p:italic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p:scale>
          <a:sx n="25" d="100"/>
          <a:sy n="25" d="100"/>
        </p:scale>
        <p:origin x="2386" y="98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8.fntdata"/><Relationship Id="rId28" Type="http://schemas.openxmlformats.org/officeDocument/2006/relationships/font" Target="fonts/font13.fntdata"/><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12/27/2023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12/27/2023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github.com/whysumedh/medh.ai-appian-challenge" TargetMode="External"/><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3.sv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8.svg"/><Relationship Id="rId3" Type="http://schemas.openxmlformats.org/officeDocument/2006/relationships/image" Target="../media/image7.png"/><Relationship Id="rId7"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8.sv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8.sv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4" name="TextBox 4"/>
          <p:cNvSpPr txBox="1"/>
          <p:nvPr/>
        </p:nvSpPr>
        <p:spPr>
          <a:xfrm>
            <a:off x="1028700" y="3538598"/>
            <a:ext cx="11078006" cy="3077946"/>
          </a:xfrm>
          <a:prstGeom prst="rect">
            <a:avLst/>
          </a:prstGeom>
        </p:spPr>
        <p:txBody>
          <a:bodyPr lIns="0" tIns="0" rIns="0" bIns="0" rtlCol="0" anchor="t">
            <a:spAutoFit/>
          </a:bodyPr>
          <a:lstStyle/>
          <a:p>
            <a:pPr>
              <a:lnSpc>
                <a:spcPts val="11880"/>
              </a:lnSpc>
            </a:pPr>
            <a:r>
              <a:rPr lang="en-US" sz="11534">
                <a:solidFill>
                  <a:srgbClr val="F8F8F8"/>
                </a:solidFill>
                <a:latin typeface="Be Vietnam"/>
              </a:rPr>
              <a:t>MELBOURNE</a:t>
            </a:r>
          </a:p>
          <a:p>
            <a:pPr>
              <a:lnSpc>
                <a:spcPts val="11880"/>
              </a:lnSpc>
            </a:pPr>
            <a:r>
              <a:rPr lang="en-US" sz="11534">
                <a:solidFill>
                  <a:srgbClr val="F8F8F8"/>
                </a:solidFill>
                <a:latin typeface="Be Vietnam"/>
              </a:rPr>
              <a:t>AIRPORT</a:t>
            </a:r>
          </a:p>
        </p:txBody>
      </p:sp>
      <p:grpSp>
        <p:nvGrpSpPr>
          <p:cNvPr id="5" name="Group 5"/>
          <p:cNvGrpSpPr/>
          <p:nvPr/>
        </p:nvGrpSpPr>
        <p:grpSpPr>
          <a:xfrm>
            <a:off x="13696947" y="5844824"/>
            <a:ext cx="3562353" cy="2204799"/>
            <a:chOff x="0" y="0"/>
            <a:chExt cx="4749804" cy="2939732"/>
          </a:xfrm>
        </p:grpSpPr>
        <p:sp>
          <p:nvSpPr>
            <p:cNvPr id="6" name="TextBox 6"/>
            <p:cNvSpPr txBox="1"/>
            <p:nvPr/>
          </p:nvSpPr>
          <p:spPr>
            <a:xfrm>
              <a:off x="0" y="-47625"/>
              <a:ext cx="4749804" cy="525145"/>
            </a:xfrm>
            <a:prstGeom prst="rect">
              <a:avLst/>
            </a:prstGeom>
          </p:spPr>
          <p:txBody>
            <a:bodyPr lIns="0" tIns="0" rIns="0" bIns="0" rtlCol="0" anchor="t">
              <a:spAutoFit/>
            </a:bodyPr>
            <a:lstStyle/>
            <a:p>
              <a:pPr algn="r">
                <a:lnSpc>
                  <a:spcPts val="3359"/>
                </a:lnSpc>
              </a:pPr>
              <a:endParaRPr/>
            </a:p>
          </p:txBody>
        </p:sp>
        <p:sp>
          <p:nvSpPr>
            <p:cNvPr id="7" name="TextBox 7"/>
            <p:cNvSpPr txBox="1"/>
            <p:nvPr/>
          </p:nvSpPr>
          <p:spPr>
            <a:xfrm>
              <a:off x="0" y="1878128"/>
              <a:ext cx="4749804" cy="464220"/>
            </a:xfrm>
            <a:prstGeom prst="rect">
              <a:avLst/>
            </a:prstGeom>
          </p:spPr>
          <p:txBody>
            <a:bodyPr lIns="0" tIns="0" rIns="0" bIns="0" rtlCol="0" anchor="t">
              <a:spAutoFit/>
            </a:bodyPr>
            <a:lstStyle/>
            <a:p>
              <a:pPr marL="0" lvl="0" indent="0" algn="r">
                <a:lnSpc>
                  <a:spcPts val="2859"/>
                </a:lnSpc>
                <a:spcBef>
                  <a:spcPct val="0"/>
                </a:spcBef>
              </a:pPr>
              <a:r>
                <a:rPr lang="en-US" sz="2199" u="none" spc="191">
                  <a:solidFill>
                    <a:srgbClr val="F8F8F8"/>
                  </a:solidFill>
                  <a:latin typeface="Be Vietnam Ultra-Bold"/>
                </a:rPr>
                <a:t>PRESENTED BY</a:t>
              </a:r>
            </a:p>
          </p:txBody>
        </p:sp>
        <p:sp>
          <p:nvSpPr>
            <p:cNvPr id="8" name="TextBox 8"/>
            <p:cNvSpPr txBox="1"/>
            <p:nvPr/>
          </p:nvSpPr>
          <p:spPr>
            <a:xfrm>
              <a:off x="0" y="2414587"/>
              <a:ext cx="4749804" cy="525145"/>
            </a:xfrm>
            <a:prstGeom prst="rect">
              <a:avLst/>
            </a:prstGeom>
          </p:spPr>
          <p:txBody>
            <a:bodyPr lIns="0" tIns="0" rIns="0" bIns="0" rtlCol="0" anchor="t">
              <a:spAutoFit/>
            </a:bodyPr>
            <a:lstStyle/>
            <a:p>
              <a:pPr algn="r">
                <a:lnSpc>
                  <a:spcPts val="3359"/>
                </a:lnSpc>
              </a:pPr>
              <a:r>
                <a:rPr lang="en-US" sz="2400">
                  <a:solidFill>
                    <a:srgbClr val="F8F8F8"/>
                  </a:solidFill>
                  <a:latin typeface="IBM Plex Sans"/>
                </a:rPr>
                <a:t>TEAM  MEDH.AI</a:t>
              </a:r>
            </a:p>
          </p:txBody>
        </p:sp>
      </p:grpSp>
      <p:sp>
        <p:nvSpPr>
          <p:cNvPr id="9" name="TextBox 9"/>
          <p:cNvSpPr txBox="1"/>
          <p:nvPr/>
        </p:nvSpPr>
        <p:spPr>
          <a:xfrm>
            <a:off x="1028700" y="8677910"/>
            <a:ext cx="15197426" cy="580390"/>
          </a:xfrm>
          <a:prstGeom prst="rect">
            <a:avLst/>
          </a:prstGeom>
        </p:spPr>
        <p:txBody>
          <a:bodyPr lIns="0" tIns="0" rIns="0" bIns="0" rtlCol="0" anchor="t">
            <a:spAutoFit/>
          </a:bodyPr>
          <a:lstStyle/>
          <a:p>
            <a:pPr>
              <a:lnSpc>
                <a:spcPts val="4759"/>
              </a:lnSpc>
            </a:pPr>
            <a:r>
              <a:rPr lang="en-US" sz="3399">
                <a:solidFill>
                  <a:srgbClr val="F8F8F8"/>
                </a:solidFill>
                <a:latin typeface="IBM Plex Sans"/>
              </a:rPr>
              <a:t>GITHUB LINK- </a:t>
            </a:r>
            <a:r>
              <a:rPr lang="en-US" sz="3399" u="sng">
                <a:solidFill>
                  <a:srgbClr val="F8F8F8"/>
                </a:solidFill>
                <a:latin typeface="IBM Plex Sans Bold"/>
                <a:hlinkClick r:id="rId3" tooltip="https://github.com/whysumedh/medh.ai-appian-challenge"/>
              </a:rPr>
              <a:t>https://github.com/whysumedh/medh.ai-appian-challenge</a:t>
            </a:r>
          </a:p>
        </p:txBody>
      </p:sp>
      <p:sp>
        <p:nvSpPr>
          <p:cNvPr id="10" name="TextBox 10"/>
          <p:cNvSpPr txBox="1"/>
          <p:nvPr/>
        </p:nvSpPr>
        <p:spPr>
          <a:xfrm>
            <a:off x="1028700" y="1027665"/>
            <a:ext cx="3244797" cy="372715"/>
          </a:xfrm>
          <a:prstGeom prst="rect">
            <a:avLst/>
          </a:prstGeom>
        </p:spPr>
        <p:txBody>
          <a:bodyPr lIns="0" tIns="0" rIns="0" bIns="0" rtlCol="0" anchor="t">
            <a:spAutoFit/>
          </a:bodyPr>
          <a:lstStyle/>
          <a:p>
            <a:pPr>
              <a:lnSpc>
                <a:spcPts val="3081"/>
              </a:lnSpc>
              <a:spcBef>
                <a:spcPct val="0"/>
              </a:spcBef>
            </a:pPr>
            <a:r>
              <a:rPr lang="en-US" sz="2201">
                <a:solidFill>
                  <a:srgbClr val="F8F8F8"/>
                </a:solidFill>
                <a:latin typeface="IBM Plex Sans Bold"/>
              </a:rPr>
              <a:t>APPIAN AI CHALLENGE</a:t>
            </a:r>
          </a:p>
        </p:txBody>
      </p:sp>
      <p:sp>
        <p:nvSpPr>
          <p:cNvPr id="19" name="Freeform: Shape 18">
            <a:extLst>
              <a:ext uri="{FF2B5EF4-FFF2-40B4-BE49-F238E27FC236}">
                <a16:creationId xmlns:a16="http://schemas.microsoft.com/office/drawing/2014/main" id="{90DC124E-1D01-3BAF-77E4-2BDDE92AD574}"/>
              </a:ext>
            </a:extLst>
          </p:cNvPr>
          <p:cNvSpPr/>
          <p:nvPr/>
        </p:nvSpPr>
        <p:spPr>
          <a:xfrm rot="18900000">
            <a:off x="4226451" y="2785792"/>
            <a:ext cx="16909588" cy="6118196"/>
          </a:xfrm>
          <a:custGeom>
            <a:avLst/>
            <a:gdLst>
              <a:gd name="connsiteX0" fmla="*/ 1 w 16909588"/>
              <a:gd name="connsiteY0" fmla="*/ 5143038 h 6118196"/>
              <a:gd name="connsiteX1" fmla="*/ 975158 w 16909588"/>
              <a:gd name="connsiteY1" fmla="*/ 6118196 h 6118196"/>
              <a:gd name="connsiteX2" fmla="*/ 0 w 16909588"/>
              <a:gd name="connsiteY2" fmla="*/ 6118196 h 6118196"/>
              <a:gd name="connsiteX3" fmla="*/ 13731597 w 16909588"/>
              <a:gd name="connsiteY3" fmla="*/ 0 h 6118196"/>
              <a:gd name="connsiteX4" fmla="*/ 13696607 w 16909588"/>
              <a:gd name="connsiteY4" fmla="*/ 34989 h 6118196"/>
              <a:gd name="connsiteX5" fmla="*/ 16552329 w 16909588"/>
              <a:gd name="connsiteY5" fmla="*/ 2890712 h 6118196"/>
              <a:gd name="connsiteX6" fmla="*/ 13324845 w 16909588"/>
              <a:gd name="connsiteY6" fmla="*/ 6118196 h 6118196"/>
              <a:gd name="connsiteX7" fmla="*/ 5231800 w 16909588"/>
              <a:gd name="connsiteY7" fmla="*/ 6118196 h 6118196"/>
              <a:gd name="connsiteX8" fmla="*/ 1 w 16909588"/>
              <a:gd name="connsiteY8" fmla="*/ 886397 h 6118196"/>
              <a:gd name="connsiteX9" fmla="*/ 1 w 16909588"/>
              <a:gd name="connsiteY9" fmla="*/ 0 h 6118196"/>
              <a:gd name="connsiteX10" fmla="*/ 16909588 w 16909588"/>
              <a:gd name="connsiteY10" fmla="*/ 0 h 6118196"/>
              <a:gd name="connsiteX11" fmla="*/ 16909588 w 16909588"/>
              <a:gd name="connsiteY11" fmla="*/ 68959 h 6118196"/>
              <a:gd name="connsiteX12" fmla="*/ 16840628 w 16909588"/>
              <a:gd name="connsiteY12" fmla="*/ 0 h 6118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6909588" h="6118196">
                <a:moveTo>
                  <a:pt x="1" y="5143038"/>
                </a:moveTo>
                <a:lnTo>
                  <a:pt x="975158" y="6118196"/>
                </a:lnTo>
                <a:lnTo>
                  <a:pt x="0" y="6118196"/>
                </a:lnTo>
                <a:close/>
                <a:moveTo>
                  <a:pt x="13731597" y="0"/>
                </a:moveTo>
                <a:lnTo>
                  <a:pt x="13696607" y="34989"/>
                </a:lnTo>
                <a:lnTo>
                  <a:pt x="16552329" y="2890712"/>
                </a:lnTo>
                <a:lnTo>
                  <a:pt x="13324845" y="6118196"/>
                </a:lnTo>
                <a:lnTo>
                  <a:pt x="5231800" y="6118196"/>
                </a:lnTo>
                <a:lnTo>
                  <a:pt x="1" y="886397"/>
                </a:lnTo>
                <a:lnTo>
                  <a:pt x="1" y="0"/>
                </a:lnTo>
                <a:close/>
                <a:moveTo>
                  <a:pt x="16909588" y="0"/>
                </a:moveTo>
                <a:lnTo>
                  <a:pt x="16909588" y="68959"/>
                </a:lnTo>
                <a:lnTo>
                  <a:pt x="16840628" y="0"/>
                </a:lnTo>
                <a:close/>
              </a:path>
            </a:pathLst>
          </a:custGeom>
          <a:blipFill>
            <a:blip r:embed="rId4">
              <a:alphaModFix amt="60000"/>
              <a:extLst>
                <a:ext uri="{96DAC541-7B7A-43D3-8B79-37D633B846F1}">
                  <asvg:svgBlip xmlns:asvg="http://schemas.microsoft.com/office/drawing/2016/SVG/main" r:embed="rId5"/>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aphicFrame>
        <p:nvGraphicFramePr>
          <p:cNvPr id="3" name="Table 3"/>
          <p:cNvGraphicFramePr>
            <a:graphicFrameLocks noGrp="1"/>
          </p:cNvGraphicFramePr>
          <p:nvPr/>
        </p:nvGraphicFramePr>
        <p:xfrm>
          <a:off x="7896118" y="392494"/>
          <a:ext cx="10146184" cy="9502013"/>
        </p:xfrm>
        <a:graphic>
          <a:graphicData uri="http://schemas.openxmlformats.org/drawingml/2006/table">
            <a:tbl>
              <a:tblPr/>
              <a:tblGrid>
                <a:gridCol w="1327738">
                  <a:extLst>
                    <a:ext uri="{9D8B030D-6E8A-4147-A177-3AD203B41FA5}">
                      <a16:colId xmlns:a16="http://schemas.microsoft.com/office/drawing/2014/main" val="20000"/>
                    </a:ext>
                  </a:extLst>
                </a:gridCol>
                <a:gridCol w="8818446">
                  <a:extLst>
                    <a:ext uri="{9D8B030D-6E8A-4147-A177-3AD203B41FA5}">
                      <a16:colId xmlns:a16="http://schemas.microsoft.com/office/drawing/2014/main" val="20001"/>
                    </a:ext>
                  </a:extLst>
                </a:gridCol>
              </a:tblGrid>
              <a:tr h="1945050">
                <a:tc>
                  <a:txBody>
                    <a:bodyPr/>
                    <a:lstStyle/>
                    <a:p>
                      <a:pPr algn="ctr">
                        <a:lnSpc>
                          <a:spcPts val="2940"/>
                        </a:lnSpc>
                        <a:defRPr/>
                      </a:pPr>
                      <a:r>
                        <a:rPr lang="en-US" sz="2100">
                          <a:solidFill>
                            <a:srgbClr val="F8F8F8"/>
                          </a:solidFill>
                          <a:latin typeface="IBM Plex Sans Bold"/>
                        </a:rPr>
                        <a:t>1</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Continuously monitors incoming feedback uses NLP algorithm </a:t>
                      </a:r>
                      <a:r>
                        <a:rPr lang="en-US" sz="2099">
                          <a:solidFill>
                            <a:srgbClr val="F8F8F8"/>
                          </a:solidFill>
                          <a:latin typeface="IBM Plex Sans Bold"/>
                        </a:rPr>
                        <a:t>NLTK</a:t>
                      </a:r>
                      <a:r>
                        <a:rPr lang="en-US" sz="2099">
                          <a:solidFill>
                            <a:srgbClr val="F8F8F8"/>
                          </a:solidFill>
                          <a:latin typeface="IBM Plex Sans"/>
                        </a:rPr>
                        <a:t> for text analysis to extract sentiments and key insights and apply algorithms like </a:t>
                      </a:r>
                      <a:r>
                        <a:rPr lang="en-US" sz="2099">
                          <a:solidFill>
                            <a:srgbClr val="F8F8F8"/>
                          </a:solidFill>
                          <a:latin typeface="IBM Plex Sans Bold"/>
                        </a:rPr>
                        <a:t>VADER</a:t>
                      </a:r>
                      <a:r>
                        <a:rPr lang="en-US" sz="2099">
                          <a:solidFill>
                            <a:srgbClr val="F8F8F8"/>
                          </a:solidFill>
                          <a:latin typeface="IBM Plex Sans"/>
                        </a:rPr>
                        <a:t> to classify feedback sentiment and use </a:t>
                      </a:r>
                      <a:r>
                        <a:rPr lang="en-US" sz="2099">
                          <a:solidFill>
                            <a:srgbClr val="F8F8F8"/>
                          </a:solidFill>
                          <a:latin typeface="IBM Plex Sans Bold"/>
                        </a:rPr>
                        <a:t>LDA</a:t>
                      </a:r>
                      <a:r>
                        <a:rPr lang="en-US" sz="2099">
                          <a:solidFill>
                            <a:srgbClr val="F8F8F8"/>
                          </a:solidFill>
                          <a:latin typeface="IBM Plex Sans"/>
                        </a:rPr>
                        <a:t> for issue identification.</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0"/>
                  </a:ext>
                </a:extLst>
              </a:tr>
              <a:tr h="1573202">
                <a:tc>
                  <a:txBody>
                    <a:bodyPr/>
                    <a:lstStyle/>
                    <a:p>
                      <a:pPr algn="ctr">
                        <a:lnSpc>
                          <a:spcPts val="2940"/>
                        </a:lnSpc>
                        <a:defRPr/>
                      </a:pPr>
                      <a:r>
                        <a:rPr lang="en-US" sz="2100">
                          <a:solidFill>
                            <a:srgbClr val="F8F8F8"/>
                          </a:solidFill>
                          <a:latin typeface="IBM Plex Sans Bold"/>
                        </a:rPr>
                        <a:t>2</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Integrated with </a:t>
                      </a:r>
                      <a:r>
                        <a:rPr lang="en-US" sz="2099">
                          <a:solidFill>
                            <a:srgbClr val="F8F8F8"/>
                          </a:solidFill>
                          <a:latin typeface="IBM Plex Sans Bold"/>
                        </a:rPr>
                        <a:t>Kore.ai</a:t>
                      </a:r>
                      <a:r>
                        <a:rPr lang="en-US" sz="2099">
                          <a:solidFill>
                            <a:srgbClr val="F8F8F8"/>
                          </a:solidFill>
                          <a:latin typeface="IBM Plex Sans"/>
                        </a:rPr>
                        <a:t>, it streamlines request submissions to RMS. Staff engage via conversational interactions, simplifying the submission process and bypassing complex system navigation.</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1"/>
                  </a:ext>
                </a:extLst>
              </a:tr>
              <a:tr h="1945050">
                <a:tc>
                  <a:txBody>
                    <a:bodyPr/>
                    <a:lstStyle/>
                    <a:p>
                      <a:pPr algn="ctr">
                        <a:lnSpc>
                          <a:spcPts val="2940"/>
                        </a:lnSpc>
                        <a:defRPr/>
                      </a:pPr>
                      <a:r>
                        <a:rPr lang="en-US" sz="2100">
                          <a:solidFill>
                            <a:srgbClr val="F8F8F8"/>
                          </a:solidFill>
                          <a:latin typeface="IBM Plex Sans Bold"/>
                        </a:rPr>
                        <a:t>3</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Leveraging </a:t>
                      </a:r>
                      <a:r>
                        <a:rPr lang="en-US" sz="2099">
                          <a:solidFill>
                            <a:srgbClr val="F8F8F8"/>
                          </a:solidFill>
                          <a:latin typeface="IBM Plex Sans Bold"/>
                        </a:rPr>
                        <a:t>Kore.ai's NLP</a:t>
                      </a:r>
                      <a:r>
                        <a:rPr lang="en-US" sz="2099">
                          <a:solidFill>
                            <a:srgbClr val="F8F8F8"/>
                          </a:solidFill>
                          <a:latin typeface="IBM Plex Sans"/>
                        </a:rPr>
                        <a:t> model, Melbo intelligently identifies user utterances and provides intelligent suggestions, data retrieval, and process guidance. This integration enhances operational efficiency and assists staff in making informed decisions.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2"/>
                  </a:ext>
                </a:extLst>
              </a:tr>
              <a:tr h="2316898">
                <a:tc>
                  <a:txBody>
                    <a:bodyPr/>
                    <a:lstStyle/>
                    <a:p>
                      <a:pPr algn="ctr">
                        <a:lnSpc>
                          <a:spcPts val="2940"/>
                        </a:lnSpc>
                        <a:defRPr/>
                      </a:pPr>
                      <a:r>
                        <a:rPr lang="en-US" sz="2100">
                          <a:solidFill>
                            <a:srgbClr val="F8F8F8"/>
                          </a:solidFill>
                          <a:latin typeface="IBM Plex Sans Bold"/>
                        </a:rPr>
                        <a:t>4</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Operates as a centralized hub, integrated with </a:t>
                      </a:r>
                      <a:r>
                        <a:rPr lang="en-US" sz="2099">
                          <a:solidFill>
                            <a:srgbClr val="F8F8F8"/>
                          </a:solidFill>
                          <a:latin typeface="IBM Plex Sans Bold"/>
                        </a:rPr>
                        <a:t>UMS</a:t>
                      </a:r>
                      <a:r>
                        <a:rPr lang="en-US" sz="2099">
                          <a:solidFill>
                            <a:srgbClr val="F8F8F8"/>
                          </a:solidFill>
                          <a:latin typeface="IBM Plex Sans"/>
                        </a:rPr>
                        <a:t>, enabling staff to access and interact with user details. It facilitates direct communication by redirecting to the User Management System, promoting seamless interaction and collaboration among staff members.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3"/>
                  </a:ext>
                </a:extLst>
              </a:tr>
              <a:tr h="1721813">
                <a:tc>
                  <a:txBody>
                    <a:bodyPr/>
                    <a:lstStyle/>
                    <a:p>
                      <a:pPr algn="ctr">
                        <a:lnSpc>
                          <a:spcPts val="2940"/>
                        </a:lnSpc>
                        <a:defRPr/>
                      </a:pPr>
                      <a:r>
                        <a:rPr lang="en-US" sz="2100">
                          <a:solidFill>
                            <a:srgbClr val="F8F8F8"/>
                          </a:solidFill>
                          <a:latin typeface="IBM Plex Sans Bold"/>
                        </a:rPr>
                        <a:t>5</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Utilizing </a:t>
                      </a:r>
                      <a:r>
                        <a:rPr lang="en-US" sz="2099">
                          <a:solidFill>
                            <a:srgbClr val="F8F8F8"/>
                          </a:solidFill>
                          <a:latin typeface="IBM Plex Sans Bold"/>
                        </a:rPr>
                        <a:t>NLP of Kore.ai</a:t>
                      </a:r>
                      <a:r>
                        <a:rPr lang="en-US" sz="2099">
                          <a:solidFill>
                            <a:srgbClr val="F8F8F8"/>
                          </a:solidFill>
                          <a:latin typeface="IBM Plex Sans"/>
                        </a:rPr>
                        <a:t> bot platform, Melbo assists senior employees in verifying regulatory compliance. Accessing databases or guidelines, it ensures proposed solutions align with aviation standards.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a:off x="409064" y="5143500"/>
            <a:ext cx="7339303" cy="4157013"/>
          </a:xfrm>
          <a:custGeom>
            <a:avLst/>
            <a:gdLst/>
            <a:ahLst/>
            <a:cxnLst/>
            <a:rect l="l" t="t" r="r" b="b"/>
            <a:pathLst>
              <a:path w="7339303" h="4157013">
                <a:moveTo>
                  <a:pt x="0" y="0"/>
                </a:moveTo>
                <a:lnTo>
                  <a:pt x="7339303" y="0"/>
                </a:lnTo>
                <a:lnTo>
                  <a:pt x="7339303" y="4157013"/>
                </a:lnTo>
                <a:lnTo>
                  <a:pt x="0" y="4157013"/>
                </a:lnTo>
                <a:lnTo>
                  <a:pt x="0" y="0"/>
                </a:lnTo>
                <a:close/>
              </a:path>
            </a:pathLst>
          </a:custGeom>
          <a:blipFill>
            <a:blip r:embed="rId3"/>
            <a:stretch>
              <a:fillRect t="-340"/>
            </a:stretch>
          </a:blipFill>
        </p:spPr>
      </p:sp>
      <p:sp>
        <p:nvSpPr>
          <p:cNvPr id="5" name="TextBox 5"/>
          <p:cNvSpPr txBox="1"/>
          <p:nvPr/>
        </p:nvSpPr>
        <p:spPr>
          <a:xfrm>
            <a:off x="409064" y="516371"/>
            <a:ext cx="4817522" cy="1685925"/>
          </a:xfrm>
          <a:prstGeom prst="rect">
            <a:avLst/>
          </a:prstGeom>
        </p:spPr>
        <p:txBody>
          <a:bodyPr lIns="0" tIns="0" rIns="0" bIns="0" rtlCol="0" anchor="t">
            <a:spAutoFit/>
          </a:bodyPr>
          <a:lstStyle/>
          <a:p>
            <a:pPr algn="l">
              <a:lnSpc>
                <a:spcPts val="6600"/>
              </a:lnSpc>
            </a:pPr>
            <a:r>
              <a:rPr lang="en-US" sz="5500">
                <a:solidFill>
                  <a:srgbClr val="F8F8F8"/>
                </a:solidFill>
                <a:latin typeface="Be Vietnam Ultra-Bold"/>
              </a:rPr>
              <a:t>Melbo the Chatbot</a:t>
            </a:r>
            <a:r>
              <a:rPr lang="en-US" sz="5500">
                <a:solidFill>
                  <a:srgbClr val="F8F8F8"/>
                </a:solidFill>
                <a:latin typeface="Be Vietnam"/>
              </a:rPr>
              <a:t> </a:t>
            </a:r>
          </a:p>
        </p:txBody>
      </p:sp>
      <p:sp>
        <p:nvSpPr>
          <p:cNvPr id="6" name="TextBox 6"/>
          <p:cNvSpPr txBox="1"/>
          <p:nvPr/>
        </p:nvSpPr>
        <p:spPr>
          <a:xfrm>
            <a:off x="409064" y="2402487"/>
            <a:ext cx="6356358" cy="1266825"/>
          </a:xfrm>
          <a:prstGeom prst="rect">
            <a:avLst/>
          </a:prstGeom>
        </p:spPr>
        <p:txBody>
          <a:bodyPr lIns="0" tIns="0" rIns="0" bIns="0" rtlCol="0" anchor="t">
            <a:spAutoFit/>
          </a:bodyPr>
          <a:lstStyle/>
          <a:p>
            <a:pPr algn="l">
              <a:lnSpc>
                <a:spcPts val="5040"/>
              </a:lnSpc>
            </a:pPr>
            <a:r>
              <a:rPr lang="en-US" sz="4200">
                <a:solidFill>
                  <a:srgbClr val="F8F8F8"/>
                </a:solidFill>
                <a:latin typeface="Be Vietnam Ultra-Bold"/>
              </a:rPr>
              <a:t>(customer feedback analysis)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aphicFrame>
        <p:nvGraphicFramePr>
          <p:cNvPr id="3" name="Table 3"/>
          <p:cNvGraphicFramePr>
            <a:graphicFrameLocks noGrp="1"/>
          </p:cNvGraphicFramePr>
          <p:nvPr/>
        </p:nvGraphicFramePr>
        <p:xfrm>
          <a:off x="7251243" y="280988"/>
          <a:ext cx="10498347" cy="9725025"/>
        </p:xfrm>
        <a:graphic>
          <a:graphicData uri="http://schemas.openxmlformats.org/drawingml/2006/table">
            <a:tbl>
              <a:tblPr/>
              <a:tblGrid>
                <a:gridCol w="1406026">
                  <a:extLst>
                    <a:ext uri="{9D8B030D-6E8A-4147-A177-3AD203B41FA5}">
                      <a16:colId xmlns:a16="http://schemas.microsoft.com/office/drawing/2014/main" val="20000"/>
                    </a:ext>
                  </a:extLst>
                </a:gridCol>
                <a:gridCol w="9092321">
                  <a:extLst>
                    <a:ext uri="{9D8B030D-6E8A-4147-A177-3AD203B41FA5}">
                      <a16:colId xmlns:a16="http://schemas.microsoft.com/office/drawing/2014/main" val="20001"/>
                    </a:ext>
                  </a:extLst>
                </a:gridCol>
              </a:tblGrid>
              <a:tr h="2316844">
                <a:tc>
                  <a:txBody>
                    <a:bodyPr/>
                    <a:lstStyle/>
                    <a:p>
                      <a:pPr algn="ctr">
                        <a:lnSpc>
                          <a:spcPts val="2940"/>
                        </a:lnSpc>
                        <a:defRPr/>
                      </a:pPr>
                      <a:r>
                        <a:rPr lang="en-US" sz="2100">
                          <a:solidFill>
                            <a:srgbClr val="F8F8F8"/>
                          </a:solidFill>
                          <a:latin typeface="IBM Plex Sans Bold"/>
                        </a:rPr>
                        <a:t>1</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By harnessing the power of AI and doing real-time monitoring, adaptive decision-making, and effective stakeholder engagement, the management can move beyond reactive measures and towards proactive strategies for mitigating </a:t>
                      </a:r>
                      <a:r>
                        <a:rPr lang="en-US" sz="2099">
                          <a:solidFill>
                            <a:srgbClr val="F8F8F8"/>
                          </a:solidFill>
                          <a:latin typeface="IBM Plex Sans Bold"/>
                        </a:rPr>
                        <a:t>PFAS</a:t>
                      </a:r>
                      <a:r>
                        <a:rPr lang="en-US" sz="2099">
                          <a:solidFill>
                            <a:srgbClr val="F8F8F8"/>
                          </a:solidFill>
                          <a:latin typeface="IBM Plex Sans"/>
                        </a:rPr>
                        <a:t> risks and protecting human health and the environment.</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0"/>
                  </a:ext>
                </a:extLst>
              </a:tr>
              <a:tr h="1573166">
                <a:tc>
                  <a:txBody>
                    <a:bodyPr/>
                    <a:lstStyle/>
                    <a:p>
                      <a:pPr algn="ctr">
                        <a:lnSpc>
                          <a:spcPts val="2940"/>
                        </a:lnSpc>
                        <a:defRPr/>
                      </a:pPr>
                      <a:r>
                        <a:rPr lang="en-US" sz="2100">
                          <a:solidFill>
                            <a:srgbClr val="F8F8F8"/>
                          </a:solidFill>
                          <a:latin typeface="IBM Plex Sans Bold"/>
                        </a:rPr>
                        <a:t>2</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Based on </a:t>
                      </a:r>
                      <a:r>
                        <a:rPr lang="en-US" sz="2099">
                          <a:solidFill>
                            <a:srgbClr val="F8F8F8"/>
                          </a:solidFill>
                          <a:latin typeface="IBM Plex Sans Bold"/>
                        </a:rPr>
                        <a:t>APAC's Gas Heating Elimination Plan</a:t>
                      </a:r>
                      <a:r>
                        <a:rPr lang="en-US" sz="2099">
                          <a:solidFill>
                            <a:srgbClr val="F8F8F8"/>
                          </a:solidFill>
                          <a:latin typeface="IBM Plex Sans"/>
                        </a:rPr>
                        <a:t>, The AI-powered Automation streamlines the implementation of gas efficiency measures, heat pump installations, and system optimizations.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1"/>
                  </a:ext>
                </a:extLst>
              </a:tr>
              <a:tr h="1945005">
                <a:tc>
                  <a:txBody>
                    <a:bodyPr/>
                    <a:lstStyle/>
                    <a:p>
                      <a:pPr algn="ctr">
                        <a:lnSpc>
                          <a:spcPts val="2940"/>
                        </a:lnSpc>
                        <a:defRPr/>
                      </a:pPr>
                      <a:r>
                        <a:rPr lang="en-US" sz="2100">
                          <a:solidFill>
                            <a:srgbClr val="F8F8F8"/>
                          </a:solidFill>
                          <a:latin typeface="IBM Plex Sans Bold"/>
                        </a:rPr>
                        <a:t>3</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Automation supports the transition to </a:t>
                      </a:r>
                      <a:r>
                        <a:rPr lang="en-US" sz="2099">
                          <a:solidFill>
                            <a:srgbClr val="F8F8F8"/>
                          </a:solidFill>
                          <a:latin typeface="IBM Plex Sans Bold"/>
                        </a:rPr>
                        <a:t>electric vehicles</a:t>
                      </a:r>
                      <a:r>
                        <a:rPr lang="en-US" sz="2099">
                          <a:solidFill>
                            <a:srgbClr val="F8F8F8"/>
                          </a:solidFill>
                          <a:latin typeface="IBM Plex Sans"/>
                        </a:rPr>
                        <a:t> seamlessly. The platform facilitates the deployment of electric charging infrastructure, optimizing the location and capacity based on AI-driven predictive models.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2"/>
                  </a:ext>
                </a:extLst>
              </a:tr>
              <a:tr h="1573166">
                <a:tc>
                  <a:txBody>
                    <a:bodyPr/>
                    <a:lstStyle/>
                    <a:p>
                      <a:pPr algn="ctr">
                        <a:lnSpc>
                          <a:spcPts val="2940"/>
                        </a:lnSpc>
                        <a:defRPr/>
                      </a:pPr>
                      <a:r>
                        <a:rPr lang="en-US" sz="2100">
                          <a:solidFill>
                            <a:srgbClr val="F8F8F8"/>
                          </a:solidFill>
                          <a:latin typeface="IBM Plex Sans Bold"/>
                        </a:rPr>
                        <a:t>4</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The platform automates the integration of </a:t>
                      </a:r>
                      <a:r>
                        <a:rPr lang="en-US" sz="2099">
                          <a:solidFill>
                            <a:srgbClr val="F8F8F8"/>
                          </a:solidFill>
                          <a:latin typeface="IBM Plex Sans Bold"/>
                        </a:rPr>
                        <a:t>green building principles</a:t>
                      </a:r>
                      <a:r>
                        <a:rPr lang="en-US" sz="2099">
                          <a:solidFill>
                            <a:srgbClr val="F8F8F8"/>
                          </a:solidFill>
                          <a:latin typeface="IBM Plex Sans"/>
                        </a:rPr>
                        <a:t>, ensuring that every capital project adheres to sustainability specifications.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3"/>
                  </a:ext>
                </a:extLst>
              </a:tr>
              <a:tr h="2316844">
                <a:tc>
                  <a:txBody>
                    <a:bodyPr/>
                    <a:lstStyle/>
                    <a:p>
                      <a:pPr algn="ctr">
                        <a:lnSpc>
                          <a:spcPts val="2940"/>
                        </a:lnSpc>
                        <a:defRPr/>
                      </a:pPr>
                      <a:r>
                        <a:rPr lang="en-US" sz="2100">
                          <a:solidFill>
                            <a:srgbClr val="F8F8F8"/>
                          </a:solidFill>
                          <a:latin typeface="IBM Plex Sans Bold"/>
                        </a:rPr>
                        <a:t>5</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The AI-driven platform continually monitors and evaluates Melbourne Airport's carbon footprint, aligning with the Airport </a:t>
                      </a:r>
                      <a:r>
                        <a:rPr lang="en-US" sz="2099">
                          <a:solidFill>
                            <a:srgbClr val="F8F8F8"/>
                          </a:solidFill>
                          <a:latin typeface="IBM Plex Sans Bold"/>
                        </a:rPr>
                        <a:t>Carbon Accreditation program</a:t>
                      </a:r>
                      <a:r>
                        <a:rPr lang="en-US" sz="2099">
                          <a:solidFill>
                            <a:srgbClr val="F8F8F8"/>
                          </a:solidFill>
                          <a:latin typeface="IBM Plex Sans"/>
                        </a:rPr>
                        <a:t>. Automation facilitates real-time tracking of emissions, including </a:t>
                      </a:r>
                      <a:r>
                        <a:rPr lang="en-US" sz="2099">
                          <a:solidFill>
                            <a:srgbClr val="F8F8F8"/>
                          </a:solidFill>
                          <a:latin typeface="IBM Plex Sans Bold"/>
                        </a:rPr>
                        <a:t>Scope 3 factors</a:t>
                      </a:r>
                      <a:r>
                        <a:rPr lang="en-US" sz="2099">
                          <a:solidFill>
                            <a:srgbClr val="F8F8F8"/>
                          </a:solidFill>
                          <a:latin typeface="IBM Plex Sans"/>
                        </a:rPr>
                        <a:t> such as landing and take-off cycle emissions.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a:off x="906965" y="3270851"/>
            <a:ext cx="5987449" cy="5987449"/>
          </a:xfrm>
          <a:custGeom>
            <a:avLst/>
            <a:gdLst/>
            <a:ahLst/>
            <a:cxnLst/>
            <a:rect l="l" t="t" r="r" b="b"/>
            <a:pathLst>
              <a:path w="5987449" h="5987449">
                <a:moveTo>
                  <a:pt x="0" y="0"/>
                </a:moveTo>
                <a:lnTo>
                  <a:pt x="5987450" y="0"/>
                </a:lnTo>
                <a:lnTo>
                  <a:pt x="5987450" y="5987449"/>
                </a:lnTo>
                <a:lnTo>
                  <a:pt x="0" y="5987449"/>
                </a:lnTo>
                <a:lnTo>
                  <a:pt x="0" y="0"/>
                </a:lnTo>
                <a:close/>
              </a:path>
            </a:pathLst>
          </a:custGeom>
          <a:blipFill>
            <a:blip r:embed="rId3"/>
            <a:stretch>
              <a:fillRect/>
            </a:stretch>
          </a:blipFill>
        </p:spPr>
      </p:sp>
      <p:sp>
        <p:nvSpPr>
          <p:cNvPr id="5" name="TextBox 5"/>
          <p:cNvSpPr txBox="1"/>
          <p:nvPr/>
        </p:nvSpPr>
        <p:spPr>
          <a:xfrm>
            <a:off x="1028700" y="1019175"/>
            <a:ext cx="4817522" cy="1685925"/>
          </a:xfrm>
          <a:prstGeom prst="rect">
            <a:avLst/>
          </a:prstGeom>
        </p:spPr>
        <p:txBody>
          <a:bodyPr lIns="0" tIns="0" rIns="0" bIns="0" rtlCol="0" anchor="t">
            <a:spAutoFit/>
          </a:bodyPr>
          <a:lstStyle/>
          <a:p>
            <a:pPr algn="l">
              <a:lnSpc>
                <a:spcPts val="6600"/>
              </a:lnSpc>
            </a:pPr>
            <a:r>
              <a:rPr lang="en-US" sz="5500">
                <a:solidFill>
                  <a:srgbClr val="F8F8F8"/>
                </a:solidFill>
                <a:latin typeface="Be Vietnam Ultra-Bold"/>
              </a:rPr>
              <a:t>Sustainable Goals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dirty="0"/>
          </a:p>
        </p:txBody>
      </p:sp>
      <p:grpSp>
        <p:nvGrpSpPr>
          <p:cNvPr id="3" name="Group 3"/>
          <p:cNvGrpSpPr/>
          <p:nvPr/>
        </p:nvGrpSpPr>
        <p:grpSpPr>
          <a:xfrm>
            <a:off x="1715728" y="2832344"/>
            <a:ext cx="3989911" cy="1630715"/>
            <a:chOff x="0" y="0"/>
            <a:chExt cx="1050841" cy="429489"/>
          </a:xfrm>
        </p:grpSpPr>
        <p:sp>
          <p:nvSpPr>
            <p:cNvPr id="4" name="Freeform 4"/>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id="5" name="TextBox 5"/>
            <p:cNvSpPr txBox="1"/>
            <p:nvPr/>
          </p:nvSpPr>
          <p:spPr>
            <a:xfrm>
              <a:off x="0" y="-76200"/>
              <a:ext cx="1050841" cy="505689"/>
            </a:xfrm>
            <a:prstGeom prst="rect">
              <a:avLst/>
            </a:prstGeom>
          </p:spPr>
          <p:txBody>
            <a:bodyPr lIns="50800" tIns="50800" rIns="50800" bIns="50800" rtlCol="0" anchor="ctr"/>
            <a:lstStyle/>
            <a:p>
              <a:pPr marL="0" lvl="0" indent="0" algn="ctr">
                <a:lnSpc>
                  <a:spcPts val="5599"/>
                </a:lnSpc>
                <a:spcBef>
                  <a:spcPct val="0"/>
                </a:spcBef>
              </a:pPr>
              <a:r>
                <a:rPr lang="en-US" sz="3999">
                  <a:solidFill>
                    <a:srgbClr val="F8F8F8"/>
                  </a:solidFill>
                  <a:latin typeface="Be Vietnam Ultra-Bold"/>
                </a:rPr>
                <a:t>Understanding Workflow</a:t>
              </a:r>
            </a:p>
          </p:txBody>
        </p:sp>
      </p:grpSp>
      <p:sp>
        <p:nvSpPr>
          <p:cNvPr id="22" name="Freeform: Shape 21">
            <a:extLst>
              <a:ext uri="{FF2B5EF4-FFF2-40B4-BE49-F238E27FC236}">
                <a16:creationId xmlns:a16="http://schemas.microsoft.com/office/drawing/2014/main" id="{D90736BD-FD60-7081-E7BD-1235DA94426A}"/>
              </a:ext>
            </a:extLst>
          </p:cNvPr>
          <p:cNvSpPr/>
          <p:nvPr/>
        </p:nvSpPr>
        <p:spPr>
          <a:xfrm rot="543904">
            <a:off x="-312811" y="8111490"/>
            <a:ext cx="9888834" cy="2899748"/>
          </a:xfrm>
          <a:custGeom>
            <a:avLst/>
            <a:gdLst>
              <a:gd name="connsiteX0" fmla="*/ 0 w 9888834"/>
              <a:gd name="connsiteY0" fmla="*/ 0 h 2899748"/>
              <a:gd name="connsiteX1" fmla="*/ 9888834 w 9888834"/>
              <a:gd name="connsiteY1" fmla="*/ 0 h 2899748"/>
              <a:gd name="connsiteX2" fmla="*/ 9888834 w 9888834"/>
              <a:gd name="connsiteY2" fmla="*/ 1395812 h 2899748"/>
              <a:gd name="connsiteX3" fmla="*/ 462652 w 9888834"/>
              <a:gd name="connsiteY3" fmla="*/ 2899748 h 2899748"/>
            </a:gdLst>
            <a:ahLst/>
            <a:cxnLst>
              <a:cxn ang="0">
                <a:pos x="connsiteX0" y="connsiteY0"/>
              </a:cxn>
              <a:cxn ang="0">
                <a:pos x="connsiteX1" y="connsiteY1"/>
              </a:cxn>
              <a:cxn ang="0">
                <a:pos x="connsiteX2" y="connsiteY2"/>
              </a:cxn>
              <a:cxn ang="0">
                <a:pos x="connsiteX3" y="connsiteY3"/>
              </a:cxn>
            </a:cxnLst>
            <a:rect l="l" t="t" r="r" b="b"/>
            <a:pathLst>
              <a:path w="9888834" h="2899748">
                <a:moveTo>
                  <a:pt x="0" y="0"/>
                </a:moveTo>
                <a:lnTo>
                  <a:pt x="9888834" y="0"/>
                </a:lnTo>
                <a:lnTo>
                  <a:pt x="9888834" y="1395812"/>
                </a:lnTo>
                <a:lnTo>
                  <a:pt x="462652" y="2899748"/>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715728" y="958241"/>
            <a:ext cx="14369272" cy="1076325"/>
          </a:xfrm>
          <a:prstGeom prst="rect">
            <a:avLst/>
          </a:prstGeom>
        </p:spPr>
        <p:txBody>
          <a:bodyPr lIns="0" tIns="0" rIns="0" bIns="0" rtlCol="0" anchor="t">
            <a:spAutoFit/>
          </a:bodyPr>
          <a:lstStyle/>
          <a:p>
            <a:pPr>
              <a:lnSpc>
                <a:spcPts val="8400"/>
              </a:lnSpc>
            </a:pPr>
            <a:r>
              <a:rPr lang="en-US" sz="7000" u="sng">
                <a:solidFill>
                  <a:srgbClr val="F8F8F8"/>
                </a:solidFill>
                <a:latin typeface="Be Vietnam Ultra-Bold"/>
              </a:rPr>
              <a:t>System Architecture Overview</a:t>
            </a:r>
          </a:p>
        </p:txBody>
      </p:sp>
      <p:grpSp>
        <p:nvGrpSpPr>
          <p:cNvPr id="8" name="Group 8"/>
          <p:cNvGrpSpPr/>
          <p:nvPr/>
        </p:nvGrpSpPr>
        <p:grpSpPr>
          <a:xfrm>
            <a:off x="10713120" y="2832344"/>
            <a:ext cx="3989911" cy="1630715"/>
            <a:chOff x="0" y="0"/>
            <a:chExt cx="1050841" cy="429489"/>
          </a:xfrm>
        </p:grpSpPr>
        <p:sp>
          <p:nvSpPr>
            <p:cNvPr id="9" name="Freeform 9"/>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p:spPr>
        </p:sp>
        <p:sp>
          <p:nvSpPr>
            <p:cNvPr id="10" name="TextBox 10"/>
            <p:cNvSpPr txBox="1"/>
            <p:nvPr/>
          </p:nvSpPr>
          <p:spPr>
            <a:xfrm>
              <a:off x="0" y="-76200"/>
              <a:ext cx="1050841" cy="505689"/>
            </a:xfrm>
            <a:prstGeom prst="rect">
              <a:avLst/>
            </a:prstGeom>
          </p:spPr>
          <p:txBody>
            <a:bodyPr lIns="50800" tIns="50800" rIns="50800" bIns="50800" rtlCol="0" anchor="ctr"/>
            <a:lstStyle/>
            <a:p>
              <a:pPr algn="ctr">
                <a:lnSpc>
                  <a:spcPts val="5599"/>
                </a:lnSpc>
              </a:pPr>
              <a:r>
                <a:rPr lang="en-US" sz="3999">
                  <a:solidFill>
                    <a:srgbClr val="F8F8F8"/>
                  </a:solidFill>
                  <a:latin typeface="Be Vietnam Ultra-Bold"/>
                </a:rPr>
                <a:t>Process Automation</a:t>
              </a:r>
            </a:p>
          </p:txBody>
        </p:sp>
      </p:grpSp>
      <p:sp>
        <p:nvSpPr>
          <p:cNvPr id="23" name="Freeform: Shape 22">
            <a:extLst>
              <a:ext uri="{FF2B5EF4-FFF2-40B4-BE49-F238E27FC236}">
                <a16:creationId xmlns:a16="http://schemas.microsoft.com/office/drawing/2014/main" id="{99232C0A-6B16-F96F-CE7C-EAA685F28768}"/>
              </a:ext>
            </a:extLst>
          </p:cNvPr>
          <p:cNvSpPr/>
          <p:nvPr/>
        </p:nvSpPr>
        <p:spPr>
          <a:xfrm rot="2159446">
            <a:off x="12581574" y="-966812"/>
            <a:ext cx="7460871" cy="3547483"/>
          </a:xfrm>
          <a:custGeom>
            <a:avLst/>
            <a:gdLst>
              <a:gd name="connsiteX0" fmla="*/ 0 w 7460871"/>
              <a:gd name="connsiteY0" fmla="*/ 3547483 h 3547483"/>
              <a:gd name="connsiteX1" fmla="*/ 4884347 w 7460871"/>
              <a:gd name="connsiteY1" fmla="*/ 0 h 3547483"/>
              <a:gd name="connsiteX2" fmla="*/ 7460871 w 7460871"/>
              <a:gd name="connsiteY2" fmla="*/ 3547483 h 3547483"/>
            </a:gdLst>
            <a:ahLst/>
            <a:cxnLst>
              <a:cxn ang="0">
                <a:pos x="connsiteX0" y="connsiteY0"/>
              </a:cxn>
              <a:cxn ang="0">
                <a:pos x="connsiteX1" y="connsiteY1"/>
              </a:cxn>
              <a:cxn ang="0">
                <a:pos x="connsiteX2" y="connsiteY2"/>
              </a:cxn>
            </a:cxnLst>
            <a:rect l="l" t="t" r="r" b="b"/>
            <a:pathLst>
              <a:path w="7460871" h="3547483">
                <a:moveTo>
                  <a:pt x="0" y="3547483"/>
                </a:moveTo>
                <a:lnTo>
                  <a:pt x="4884347" y="0"/>
                </a:lnTo>
                <a:lnTo>
                  <a:pt x="7460871" y="354748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12" name="TextBox 12"/>
          <p:cNvSpPr txBox="1"/>
          <p:nvPr/>
        </p:nvSpPr>
        <p:spPr>
          <a:xfrm>
            <a:off x="1715728" y="5034525"/>
            <a:ext cx="5653389" cy="2493645"/>
          </a:xfrm>
          <a:prstGeom prst="rect">
            <a:avLst/>
          </a:prstGeom>
        </p:spPr>
        <p:txBody>
          <a:bodyPr lIns="0" tIns="0" rIns="0" bIns="0" rtlCol="0" anchor="t">
            <a:spAutoFit/>
          </a:bodyPr>
          <a:lstStyle/>
          <a:p>
            <a:pPr>
              <a:lnSpc>
                <a:spcPts val="4199"/>
              </a:lnSpc>
            </a:pPr>
            <a:r>
              <a:rPr lang="en-US" sz="2999">
                <a:solidFill>
                  <a:srgbClr val="F8F8F8"/>
                </a:solidFill>
                <a:latin typeface="IBM Plex Sans Bold"/>
              </a:rPr>
              <a:t>Mapping out different departments and identifying tasks for automation and data-driven decision-making.</a:t>
            </a:r>
          </a:p>
          <a:p>
            <a:pPr>
              <a:lnSpc>
                <a:spcPts val="3359"/>
              </a:lnSpc>
              <a:spcBef>
                <a:spcPct val="0"/>
              </a:spcBef>
            </a:pPr>
            <a:endParaRPr lang="en-US" sz="2999">
              <a:solidFill>
                <a:srgbClr val="F8F8F8"/>
              </a:solidFill>
              <a:latin typeface="IBM Plex Sans Bold"/>
            </a:endParaRPr>
          </a:p>
        </p:txBody>
      </p:sp>
      <p:sp>
        <p:nvSpPr>
          <p:cNvPr id="13" name="TextBox 13"/>
          <p:cNvSpPr txBox="1"/>
          <p:nvPr/>
        </p:nvSpPr>
        <p:spPr>
          <a:xfrm>
            <a:off x="10713120" y="5034525"/>
            <a:ext cx="5653389" cy="2493645"/>
          </a:xfrm>
          <a:prstGeom prst="rect">
            <a:avLst/>
          </a:prstGeom>
        </p:spPr>
        <p:txBody>
          <a:bodyPr lIns="0" tIns="0" rIns="0" bIns="0" rtlCol="0" anchor="t">
            <a:spAutoFit/>
          </a:bodyPr>
          <a:lstStyle/>
          <a:p>
            <a:pPr>
              <a:lnSpc>
                <a:spcPts val="4199"/>
              </a:lnSpc>
            </a:pPr>
            <a:r>
              <a:rPr lang="en-US" sz="2999">
                <a:solidFill>
                  <a:srgbClr val="F8F8F8"/>
                </a:solidFill>
                <a:latin typeface="IBM Plex Sans Bold"/>
              </a:rPr>
              <a:t>Implementing a unified platform for automating routine tasks leveraging AI and integrating case management.</a:t>
            </a:r>
          </a:p>
          <a:p>
            <a:pPr>
              <a:lnSpc>
                <a:spcPts val="3359"/>
              </a:lnSpc>
              <a:spcBef>
                <a:spcPct val="0"/>
              </a:spcBef>
            </a:pPr>
            <a:endParaRPr lang="en-US" sz="2999">
              <a:solidFill>
                <a:srgbClr val="F8F8F8"/>
              </a:solidFill>
              <a:latin typeface="IBM Plex Sans Bold"/>
            </a:endParaRPr>
          </a:p>
        </p:txBody>
      </p:sp>
      <p:grpSp>
        <p:nvGrpSpPr>
          <p:cNvPr id="14" name="Group 14"/>
          <p:cNvGrpSpPr/>
          <p:nvPr/>
        </p:nvGrpSpPr>
        <p:grpSpPr>
          <a:xfrm>
            <a:off x="14578523" y="8985885"/>
            <a:ext cx="2680777" cy="502293"/>
            <a:chOff x="0" y="0"/>
            <a:chExt cx="3574370" cy="669724"/>
          </a:xfrm>
        </p:grpSpPr>
        <p:sp>
          <p:nvSpPr>
            <p:cNvPr id="15" name="Freeform 15"/>
            <p:cNvSpPr/>
            <p:nvPr/>
          </p:nvSpPr>
          <p:spPr>
            <a:xfrm>
              <a:off x="2904646" y="0"/>
              <a:ext cx="669724" cy="669724"/>
            </a:xfrm>
            <a:custGeom>
              <a:avLst/>
              <a:gdLst/>
              <a:ahLst/>
              <a:cxnLst/>
              <a:rect l="l" t="t" r="r" b="b"/>
              <a:pathLst>
                <a:path w="669724" h="669724">
                  <a:moveTo>
                    <a:pt x="0" y="0"/>
                  </a:moveTo>
                  <a:lnTo>
                    <a:pt x="669724" y="0"/>
                  </a:lnTo>
                  <a:lnTo>
                    <a:pt x="669724" y="669724"/>
                  </a:lnTo>
                  <a:lnTo>
                    <a:pt x="0" y="669724"/>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
          <p:nvSpPr>
            <p:cNvPr id="16" name="Freeform 16"/>
            <p:cNvSpPr/>
            <p:nvPr/>
          </p:nvSpPr>
          <p:spPr>
            <a:xfrm flipH="1">
              <a:off x="3172573" y="185060"/>
              <a:ext cx="180511" cy="299604"/>
            </a:xfrm>
            <a:custGeom>
              <a:avLst/>
              <a:gdLst/>
              <a:ahLst/>
              <a:cxnLst/>
              <a:rect l="l" t="t" r="r" b="b"/>
              <a:pathLst>
                <a:path w="180511" h="299604">
                  <a:moveTo>
                    <a:pt x="180512" y="0"/>
                  </a:moveTo>
                  <a:lnTo>
                    <a:pt x="0" y="0"/>
                  </a:lnTo>
                  <a:lnTo>
                    <a:pt x="0" y="299604"/>
                  </a:lnTo>
                  <a:lnTo>
                    <a:pt x="180512" y="299604"/>
                  </a:lnTo>
                  <a:lnTo>
                    <a:pt x="180512"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7" name="TextBox 17"/>
            <p:cNvSpPr txBox="1"/>
            <p:nvPr/>
          </p:nvSpPr>
          <p:spPr>
            <a:xfrm>
              <a:off x="0" y="134136"/>
              <a:ext cx="2644161" cy="382270"/>
            </a:xfrm>
            <a:prstGeom prst="rect">
              <a:avLst/>
            </a:prstGeom>
          </p:spPr>
          <p:txBody>
            <a:bodyPr lIns="0" tIns="0" rIns="0" bIns="0" rtlCol="0" anchor="t">
              <a:spAutoFit/>
            </a:bodyPr>
            <a:lstStyle/>
            <a:p>
              <a:pPr marL="0" lvl="0" indent="0" algn="r">
                <a:lnSpc>
                  <a:spcPts val="2340"/>
                </a:lnSpc>
                <a:spcBef>
                  <a:spcPct val="0"/>
                </a:spcBef>
              </a:pPr>
              <a:r>
                <a:rPr lang="en-US" sz="1800" u="sng">
                  <a:solidFill>
                    <a:srgbClr val="F8F8F8"/>
                  </a:solidFill>
                  <a:latin typeface="Be Vietnam Ultra-Bold"/>
                </a:rPr>
                <a:t>FLOWCHART</a:t>
              </a:r>
            </a:p>
          </p:txBody>
        </p:sp>
      </p:gr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dirty="0"/>
          </a:p>
        </p:txBody>
      </p:sp>
      <p:sp>
        <p:nvSpPr>
          <p:cNvPr id="12" name="Freeform: Shape 11">
            <a:extLst>
              <a:ext uri="{FF2B5EF4-FFF2-40B4-BE49-F238E27FC236}">
                <a16:creationId xmlns:a16="http://schemas.microsoft.com/office/drawing/2014/main" id="{076F137D-623D-447C-BE21-46509651C467}"/>
              </a:ext>
            </a:extLst>
          </p:cNvPr>
          <p:cNvSpPr/>
          <p:nvPr/>
        </p:nvSpPr>
        <p:spPr>
          <a:xfrm rot="2159446">
            <a:off x="12514993" y="-1023119"/>
            <a:ext cx="7508070" cy="3569926"/>
          </a:xfrm>
          <a:custGeom>
            <a:avLst/>
            <a:gdLst>
              <a:gd name="connsiteX0" fmla="*/ 0 w 7508070"/>
              <a:gd name="connsiteY0" fmla="*/ 3569925 h 3569926"/>
              <a:gd name="connsiteX1" fmla="*/ 4915246 w 7508070"/>
              <a:gd name="connsiteY1" fmla="*/ 0 h 3569926"/>
              <a:gd name="connsiteX2" fmla="*/ 7508070 w 7508070"/>
              <a:gd name="connsiteY2" fmla="*/ 3569926 h 3569926"/>
            </a:gdLst>
            <a:ahLst/>
            <a:cxnLst>
              <a:cxn ang="0">
                <a:pos x="connsiteX0" y="connsiteY0"/>
              </a:cxn>
              <a:cxn ang="0">
                <a:pos x="connsiteX1" y="connsiteY1"/>
              </a:cxn>
              <a:cxn ang="0">
                <a:pos x="connsiteX2" y="connsiteY2"/>
              </a:cxn>
            </a:cxnLst>
            <a:rect l="l" t="t" r="r" b="b"/>
            <a:pathLst>
              <a:path w="7508070" h="3569926">
                <a:moveTo>
                  <a:pt x="0" y="3569925"/>
                </a:moveTo>
                <a:lnTo>
                  <a:pt x="4915246" y="0"/>
                </a:lnTo>
                <a:lnTo>
                  <a:pt x="7508070" y="3569926"/>
                </a:lnTo>
                <a:close/>
              </a:path>
            </a:pathLst>
          </a:custGeom>
          <a:blipFill>
            <a:blip r:embed="rId3">
              <a:extLst>
                <a:ext uri="{96DAC541-7B7A-43D3-8B79-37D633B846F1}">
                  <asvg:svgBlip xmlns:asvg="http://schemas.microsoft.com/office/drawing/2016/SVG/main" r:embed="rId4"/>
                </a:ext>
              </a:extLst>
            </a:blip>
            <a:stretch>
              <a:fillRect/>
            </a:stretch>
          </a:blipFill>
        </p:spPr>
        <p:txBody>
          <a:bodyPr wrap="square">
            <a:noAutofit/>
          </a:bodyPr>
          <a:lstStyle/>
          <a:p>
            <a:endParaRPr lang="en-IN" dirty="0"/>
          </a:p>
        </p:txBody>
      </p:sp>
      <p:sp>
        <p:nvSpPr>
          <p:cNvPr id="11" name="Freeform: Shape 10">
            <a:extLst>
              <a:ext uri="{FF2B5EF4-FFF2-40B4-BE49-F238E27FC236}">
                <a16:creationId xmlns:a16="http://schemas.microsoft.com/office/drawing/2014/main" id="{6208A191-1D0F-E7ED-F287-7C1ABF5D56A9}"/>
              </a:ext>
            </a:extLst>
          </p:cNvPr>
          <p:cNvSpPr/>
          <p:nvPr/>
        </p:nvSpPr>
        <p:spPr>
          <a:xfrm rot="543904">
            <a:off x="-274243" y="8114549"/>
            <a:ext cx="9850496" cy="2893783"/>
          </a:xfrm>
          <a:custGeom>
            <a:avLst/>
            <a:gdLst>
              <a:gd name="connsiteX0" fmla="*/ 0 w 9850496"/>
              <a:gd name="connsiteY0" fmla="*/ 0 h 2893783"/>
              <a:gd name="connsiteX1" fmla="*/ 9850496 w 9850496"/>
              <a:gd name="connsiteY1" fmla="*/ 0 h 2893783"/>
              <a:gd name="connsiteX2" fmla="*/ 9850496 w 9850496"/>
              <a:gd name="connsiteY2" fmla="*/ 1395812 h 2893783"/>
              <a:gd name="connsiteX3" fmla="*/ 461700 w 9850496"/>
              <a:gd name="connsiteY3" fmla="*/ 2893783 h 2893783"/>
            </a:gdLst>
            <a:ahLst/>
            <a:cxnLst>
              <a:cxn ang="0">
                <a:pos x="connsiteX0" y="connsiteY0"/>
              </a:cxn>
              <a:cxn ang="0">
                <a:pos x="connsiteX1" y="connsiteY1"/>
              </a:cxn>
              <a:cxn ang="0">
                <a:pos x="connsiteX2" y="connsiteY2"/>
              </a:cxn>
              <a:cxn ang="0">
                <a:pos x="connsiteX3" y="connsiteY3"/>
              </a:cxn>
            </a:cxnLst>
            <a:rect l="l" t="t" r="r" b="b"/>
            <a:pathLst>
              <a:path w="9850496" h="2893783">
                <a:moveTo>
                  <a:pt x="0" y="0"/>
                </a:moveTo>
                <a:lnTo>
                  <a:pt x="9850496" y="0"/>
                </a:lnTo>
                <a:lnTo>
                  <a:pt x="9850496" y="1395812"/>
                </a:lnTo>
                <a:lnTo>
                  <a:pt x="461700" y="2893783"/>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Freeform 5"/>
          <p:cNvSpPr/>
          <p:nvPr/>
        </p:nvSpPr>
        <p:spPr>
          <a:xfrm>
            <a:off x="355727" y="734820"/>
            <a:ext cx="17492476" cy="8617664"/>
          </a:xfrm>
          <a:custGeom>
            <a:avLst/>
            <a:gdLst/>
            <a:ahLst/>
            <a:cxnLst/>
            <a:rect l="l" t="t" r="r" b="b"/>
            <a:pathLst>
              <a:path w="17492476" h="8617664">
                <a:moveTo>
                  <a:pt x="0" y="0"/>
                </a:moveTo>
                <a:lnTo>
                  <a:pt x="17492476" y="0"/>
                </a:lnTo>
                <a:lnTo>
                  <a:pt x="17492476" y="8617663"/>
                </a:lnTo>
                <a:lnTo>
                  <a:pt x="0" y="8617663"/>
                </a:lnTo>
                <a:lnTo>
                  <a:pt x="0" y="0"/>
                </a:lnTo>
                <a:close/>
              </a:path>
            </a:pathLst>
          </a:custGeom>
          <a:blipFill>
            <a:blip r:embed="rId5"/>
            <a:stretch>
              <a:fillRect l="-393" t="-402" r="-875"/>
            </a:stretch>
          </a:blipFill>
        </p:spPr>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11" name="Freeform: Shape 10">
            <a:extLst>
              <a:ext uri="{FF2B5EF4-FFF2-40B4-BE49-F238E27FC236}">
                <a16:creationId xmlns:a16="http://schemas.microsoft.com/office/drawing/2014/main" id="{F5145451-778B-7707-CBA4-51694E0E9B6A}"/>
              </a:ext>
            </a:extLst>
          </p:cNvPr>
          <p:cNvSpPr/>
          <p:nvPr/>
        </p:nvSpPr>
        <p:spPr>
          <a:xfrm rot="-8010284">
            <a:off x="10359456" y="-845496"/>
            <a:ext cx="11342890" cy="6632504"/>
          </a:xfrm>
          <a:custGeom>
            <a:avLst/>
            <a:gdLst>
              <a:gd name="connsiteX0" fmla="*/ 11342889 w 11342890"/>
              <a:gd name="connsiteY0" fmla="*/ 929837 h 6632504"/>
              <a:gd name="connsiteX1" fmla="*/ 5930365 w 11342890"/>
              <a:gd name="connsiteY1" fmla="*/ 6632504 h 6632504"/>
              <a:gd name="connsiteX2" fmla="*/ 0 w 11342890"/>
              <a:gd name="connsiteY2" fmla="*/ 1003866 h 6632504"/>
              <a:gd name="connsiteX3" fmla="*/ 0 w 11342890"/>
              <a:gd name="connsiteY3" fmla="*/ 2 h 6632504"/>
              <a:gd name="connsiteX4" fmla="*/ 11342890 w 11342890"/>
              <a:gd name="connsiteY4" fmla="*/ 0 h 66325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42890" h="6632504">
                <a:moveTo>
                  <a:pt x="11342889" y="929837"/>
                </a:moveTo>
                <a:lnTo>
                  <a:pt x="5930365" y="6632504"/>
                </a:lnTo>
                <a:lnTo>
                  <a:pt x="0" y="1003866"/>
                </a:lnTo>
                <a:lnTo>
                  <a:pt x="0" y="2"/>
                </a:lnTo>
                <a:lnTo>
                  <a:pt x="1134289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TextBox 4"/>
          <p:cNvSpPr txBox="1"/>
          <p:nvPr/>
        </p:nvSpPr>
        <p:spPr>
          <a:xfrm>
            <a:off x="1028700" y="1038225"/>
            <a:ext cx="10194614" cy="1382515"/>
          </a:xfrm>
          <a:prstGeom prst="rect">
            <a:avLst/>
          </a:prstGeom>
        </p:spPr>
        <p:txBody>
          <a:bodyPr lIns="0" tIns="0" rIns="0" bIns="0" rtlCol="0" anchor="t">
            <a:spAutoFit/>
          </a:bodyPr>
          <a:lstStyle/>
          <a:p>
            <a:pPr>
              <a:lnSpc>
                <a:spcPts val="10961"/>
              </a:lnSpc>
            </a:pPr>
            <a:r>
              <a:rPr lang="en-US" sz="9134">
                <a:solidFill>
                  <a:srgbClr val="F8F8F8"/>
                </a:solidFill>
                <a:latin typeface="Be Vietnam Ultra-Bold"/>
              </a:rPr>
              <a:t>ThankYou</a:t>
            </a:r>
          </a:p>
        </p:txBody>
      </p:sp>
      <p:grpSp>
        <p:nvGrpSpPr>
          <p:cNvPr id="5" name="Group 5"/>
          <p:cNvGrpSpPr/>
          <p:nvPr/>
        </p:nvGrpSpPr>
        <p:grpSpPr>
          <a:xfrm>
            <a:off x="1031895" y="6799918"/>
            <a:ext cx="3903162" cy="2458382"/>
            <a:chOff x="0" y="0"/>
            <a:chExt cx="5204217" cy="3277843"/>
          </a:xfrm>
        </p:grpSpPr>
        <p:sp>
          <p:nvSpPr>
            <p:cNvPr id="6" name="TextBox 6"/>
            <p:cNvSpPr txBox="1"/>
            <p:nvPr/>
          </p:nvSpPr>
          <p:spPr>
            <a:xfrm>
              <a:off x="0" y="-19050"/>
              <a:ext cx="5204217" cy="464397"/>
            </a:xfrm>
            <a:prstGeom prst="rect">
              <a:avLst/>
            </a:prstGeom>
          </p:spPr>
          <p:txBody>
            <a:bodyPr lIns="0" tIns="0" rIns="0" bIns="0" rtlCol="0" anchor="t">
              <a:spAutoFit/>
            </a:bodyPr>
            <a:lstStyle/>
            <a:p>
              <a:pPr marL="0" lvl="0" indent="0">
                <a:lnSpc>
                  <a:spcPts val="2859"/>
                </a:lnSpc>
                <a:spcBef>
                  <a:spcPct val="0"/>
                </a:spcBef>
              </a:pPr>
              <a:r>
                <a:rPr lang="en-US" sz="2199" spc="191">
                  <a:solidFill>
                    <a:srgbClr val="F8F8F8"/>
                  </a:solidFill>
                  <a:latin typeface="Be Vietnam Ultra-Bold"/>
                </a:rPr>
                <a:t>TEAM- MEDH.AI</a:t>
              </a:r>
            </a:p>
          </p:txBody>
        </p:sp>
        <p:sp>
          <p:nvSpPr>
            <p:cNvPr id="7" name="TextBox 7"/>
            <p:cNvSpPr txBox="1"/>
            <p:nvPr/>
          </p:nvSpPr>
          <p:spPr>
            <a:xfrm>
              <a:off x="0" y="517498"/>
              <a:ext cx="5204217" cy="2760345"/>
            </a:xfrm>
            <a:prstGeom prst="rect">
              <a:avLst/>
            </a:prstGeom>
          </p:spPr>
          <p:txBody>
            <a:bodyPr lIns="0" tIns="0" rIns="0" bIns="0" rtlCol="0" anchor="t">
              <a:spAutoFit/>
            </a:bodyPr>
            <a:lstStyle/>
            <a:p>
              <a:pPr>
                <a:lnSpc>
                  <a:spcPts val="3359"/>
                </a:lnSpc>
              </a:pPr>
              <a:r>
                <a:rPr lang="en-US" sz="2400">
                  <a:solidFill>
                    <a:srgbClr val="F8F8F8"/>
                  </a:solidFill>
                  <a:latin typeface="IBM Plex Sans Medium"/>
                </a:rPr>
                <a:t>LAKSHYA RAJ VIJAY </a:t>
              </a:r>
            </a:p>
            <a:p>
              <a:pPr>
                <a:lnSpc>
                  <a:spcPts val="3359"/>
                </a:lnSpc>
              </a:pPr>
              <a:r>
                <a:rPr lang="en-US" sz="2400">
                  <a:solidFill>
                    <a:srgbClr val="F8F8F8"/>
                  </a:solidFill>
                  <a:latin typeface="IBM Plex Sans Medium"/>
                </a:rPr>
                <a:t>DHRUV YADAV</a:t>
              </a:r>
            </a:p>
            <a:p>
              <a:pPr>
                <a:lnSpc>
                  <a:spcPts val="3359"/>
                </a:lnSpc>
              </a:pPr>
              <a:r>
                <a:rPr lang="en-US" sz="2400">
                  <a:solidFill>
                    <a:srgbClr val="F8F8F8"/>
                  </a:solidFill>
                  <a:latin typeface="IBM Plex Sans Medium"/>
                </a:rPr>
                <a:t>AKSH SAINI</a:t>
              </a:r>
            </a:p>
            <a:p>
              <a:pPr>
                <a:lnSpc>
                  <a:spcPts val="3359"/>
                </a:lnSpc>
              </a:pPr>
              <a:r>
                <a:rPr lang="en-US" sz="2400">
                  <a:solidFill>
                    <a:srgbClr val="F8F8F8"/>
                  </a:solidFill>
                  <a:latin typeface="IBM Plex Sans Medium"/>
                </a:rPr>
                <a:t>SAI SUMEDH</a:t>
              </a:r>
            </a:p>
            <a:p>
              <a:pPr>
                <a:lnSpc>
                  <a:spcPts val="3359"/>
                </a:lnSpc>
              </a:pPr>
              <a:endParaRPr lang="en-US" sz="2400">
                <a:solidFill>
                  <a:srgbClr val="F8F8F8"/>
                </a:solidFill>
                <a:latin typeface="IBM Plex Sans Medium"/>
              </a:endParaRPr>
            </a:p>
          </p:txBody>
        </p:sp>
      </p:grpSp>
      <p:sp>
        <p:nvSpPr>
          <p:cNvPr id="8" name="TextBox 8"/>
          <p:cNvSpPr txBox="1"/>
          <p:nvPr/>
        </p:nvSpPr>
        <p:spPr>
          <a:xfrm>
            <a:off x="4935057" y="7204244"/>
            <a:ext cx="3903162" cy="1663065"/>
          </a:xfrm>
          <a:prstGeom prst="rect">
            <a:avLst/>
          </a:prstGeom>
        </p:spPr>
        <p:txBody>
          <a:bodyPr lIns="0" tIns="0" rIns="0" bIns="0" rtlCol="0" anchor="t">
            <a:spAutoFit/>
          </a:bodyPr>
          <a:lstStyle/>
          <a:p>
            <a:pPr>
              <a:lnSpc>
                <a:spcPts val="3359"/>
              </a:lnSpc>
            </a:pPr>
            <a:r>
              <a:rPr lang="en-US" sz="2400" u="none">
                <a:solidFill>
                  <a:srgbClr val="F8F8F8"/>
                </a:solidFill>
                <a:latin typeface="IBM Plex Sans"/>
              </a:rPr>
              <a:t>+919785430457</a:t>
            </a:r>
          </a:p>
          <a:p>
            <a:pPr>
              <a:lnSpc>
                <a:spcPts val="3359"/>
              </a:lnSpc>
            </a:pPr>
            <a:r>
              <a:rPr lang="en-US" sz="2400" u="none">
                <a:solidFill>
                  <a:srgbClr val="F8F8F8"/>
                </a:solidFill>
                <a:latin typeface="IBM Plex Sans"/>
              </a:rPr>
              <a:t>+919971330386</a:t>
            </a:r>
          </a:p>
          <a:p>
            <a:pPr>
              <a:lnSpc>
                <a:spcPts val="3359"/>
              </a:lnSpc>
            </a:pPr>
            <a:r>
              <a:rPr lang="en-US" sz="2400" u="none">
                <a:solidFill>
                  <a:srgbClr val="F8F8F8"/>
                </a:solidFill>
                <a:latin typeface="IBM Plex Sans"/>
              </a:rPr>
              <a:t>+919811790406</a:t>
            </a:r>
          </a:p>
          <a:p>
            <a:pPr>
              <a:lnSpc>
                <a:spcPts val="3359"/>
              </a:lnSpc>
            </a:pPr>
            <a:r>
              <a:rPr lang="en-US" sz="2400" u="none">
                <a:solidFill>
                  <a:srgbClr val="F8F8F8"/>
                </a:solidFill>
                <a:latin typeface="IBM Plex Sans"/>
              </a:rPr>
              <a:t>+918919543387</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 name="Freeform 2"/>
          <p:cNvSpPr/>
          <p:nvPr/>
        </p:nvSpPr>
        <p:spPr>
          <a:xfrm>
            <a:off x="6493922" y="3229458"/>
            <a:ext cx="1004586" cy="1004586"/>
          </a:xfrm>
          <a:custGeom>
            <a:avLst/>
            <a:gdLst/>
            <a:ahLst/>
            <a:cxnLst/>
            <a:rect l="l" t="t" r="r" b="b"/>
            <a:pathLst>
              <a:path w="1004586" h="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6597098" y="3332633"/>
            <a:ext cx="798234" cy="798234"/>
            <a:chOff x="0" y="0"/>
            <a:chExt cx="812800" cy="812800"/>
          </a:xfrm>
        </p:grpSpPr>
        <p:sp>
          <p:nvSpPr>
            <p:cNvPr id="4" name="Freeform 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5" name="TextBox 5"/>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2</a:t>
              </a:r>
            </a:p>
          </p:txBody>
        </p:sp>
      </p:grpSp>
      <p:sp>
        <p:nvSpPr>
          <p:cNvPr id="6" name="Freeform 6"/>
          <p:cNvSpPr/>
          <p:nvPr/>
        </p:nvSpPr>
        <p:spPr>
          <a:xfrm>
            <a:off x="6493922" y="4794727"/>
            <a:ext cx="1004586" cy="1004586"/>
          </a:xfrm>
          <a:custGeom>
            <a:avLst/>
            <a:gdLst/>
            <a:ahLst/>
            <a:cxnLst/>
            <a:rect l="l" t="t" r="r" b="b"/>
            <a:pathLst>
              <a:path w="1004586" h="1004586">
                <a:moveTo>
                  <a:pt x="0" y="0"/>
                </a:moveTo>
                <a:lnTo>
                  <a:pt x="1004586" y="0"/>
                </a:lnTo>
                <a:lnTo>
                  <a:pt x="1004586"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7"/>
          <p:cNvGrpSpPr/>
          <p:nvPr/>
        </p:nvGrpSpPr>
        <p:grpSpPr>
          <a:xfrm>
            <a:off x="6597098" y="4897902"/>
            <a:ext cx="798234" cy="798234"/>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9" name="TextBox 9"/>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3</a:t>
              </a:r>
            </a:p>
          </p:txBody>
        </p:sp>
      </p:grpSp>
      <p:sp>
        <p:nvSpPr>
          <p:cNvPr id="10" name="Freeform 10"/>
          <p:cNvSpPr/>
          <p:nvPr/>
        </p:nvSpPr>
        <p:spPr>
          <a:xfrm>
            <a:off x="6493922" y="6359995"/>
            <a:ext cx="1004586" cy="1004586"/>
          </a:xfrm>
          <a:custGeom>
            <a:avLst/>
            <a:gdLst/>
            <a:ahLst/>
            <a:cxnLst/>
            <a:rect l="l" t="t" r="r" b="b"/>
            <a:pathLst>
              <a:path w="1004586" h="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1" name="Group 11"/>
          <p:cNvGrpSpPr/>
          <p:nvPr/>
        </p:nvGrpSpPr>
        <p:grpSpPr>
          <a:xfrm>
            <a:off x="6597098" y="6463171"/>
            <a:ext cx="798234" cy="798234"/>
            <a:chOff x="0" y="0"/>
            <a:chExt cx="812800" cy="812800"/>
          </a:xfrm>
        </p:grpSpPr>
        <p:sp>
          <p:nvSpPr>
            <p:cNvPr id="12"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13" name="TextBox 13"/>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4</a:t>
              </a:r>
            </a:p>
          </p:txBody>
        </p:sp>
      </p:grpSp>
      <p:sp>
        <p:nvSpPr>
          <p:cNvPr id="14" name="Freeform 14"/>
          <p:cNvSpPr/>
          <p:nvPr/>
        </p:nvSpPr>
        <p:spPr>
          <a:xfrm>
            <a:off x="6493922" y="7925264"/>
            <a:ext cx="1004586" cy="1004586"/>
          </a:xfrm>
          <a:custGeom>
            <a:avLst/>
            <a:gdLst/>
            <a:ahLst/>
            <a:cxnLst/>
            <a:rect l="l" t="t" r="r" b="b"/>
            <a:pathLst>
              <a:path w="1004586" h="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5" name="Group 15"/>
          <p:cNvGrpSpPr/>
          <p:nvPr/>
        </p:nvGrpSpPr>
        <p:grpSpPr>
          <a:xfrm>
            <a:off x="6597098" y="8028440"/>
            <a:ext cx="798234" cy="798234"/>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17" name="TextBox 17"/>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5</a:t>
              </a:r>
            </a:p>
          </p:txBody>
        </p:sp>
      </p:grpSp>
      <p:sp>
        <p:nvSpPr>
          <p:cNvPr id="18" name="Freeform 18"/>
          <p:cNvSpPr/>
          <p:nvPr/>
        </p:nvSpPr>
        <p:spPr>
          <a:xfrm>
            <a:off x="12148074" y="3229458"/>
            <a:ext cx="1004586" cy="1004586"/>
          </a:xfrm>
          <a:custGeom>
            <a:avLst/>
            <a:gdLst/>
            <a:ahLst/>
            <a:cxnLst/>
            <a:rect l="l" t="t" r="r" b="b"/>
            <a:pathLst>
              <a:path w="1004586" h="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9" name="Group 19"/>
          <p:cNvGrpSpPr/>
          <p:nvPr/>
        </p:nvGrpSpPr>
        <p:grpSpPr>
          <a:xfrm>
            <a:off x="12251249" y="3332633"/>
            <a:ext cx="798234" cy="798234"/>
            <a:chOff x="0" y="0"/>
            <a:chExt cx="812800" cy="812800"/>
          </a:xfrm>
        </p:grpSpPr>
        <p:sp>
          <p:nvSpPr>
            <p:cNvPr id="20" name="Freeform 2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21" name="TextBox 21"/>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7</a:t>
              </a:r>
            </a:p>
          </p:txBody>
        </p:sp>
      </p:grpSp>
      <p:sp>
        <p:nvSpPr>
          <p:cNvPr id="22" name="Freeform 22"/>
          <p:cNvSpPr/>
          <p:nvPr/>
        </p:nvSpPr>
        <p:spPr>
          <a:xfrm>
            <a:off x="12148074" y="4794727"/>
            <a:ext cx="1004586" cy="1004586"/>
          </a:xfrm>
          <a:custGeom>
            <a:avLst/>
            <a:gdLst/>
            <a:ahLst/>
            <a:cxnLst/>
            <a:rect l="l" t="t" r="r" b="b"/>
            <a:pathLst>
              <a:path w="1004586" h="1004586">
                <a:moveTo>
                  <a:pt x="0" y="0"/>
                </a:moveTo>
                <a:lnTo>
                  <a:pt x="1004585" y="0"/>
                </a:lnTo>
                <a:lnTo>
                  <a:pt x="1004585" y="1004585"/>
                </a:lnTo>
                <a:lnTo>
                  <a:pt x="0" y="100458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3" name="Group 23"/>
          <p:cNvGrpSpPr/>
          <p:nvPr/>
        </p:nvGrpSpPr>
        <p:grpSpPr>
          <a:xfrm>
            <a:off x="12251249" y="4897902"/>
            <a:ext cx="798234" cy="798234"/>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25" name="TextBox 25"/>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8</a:t>
              </a:r>
            </a:p>
          </p:txBody>
        </p:sp>
      </p:grpSp>
      <p:sp>
        <p:nvSpPr>
          <p:cNvPr id="26" name="Freeform 26"/>
          <p:cNvSpPr/>
          <p:nvPr/>
        </p:nvSpPr>
        <p:spPr>
          <a:xfrm>
            <a:off x="12148074" y="6359995"/>
            <a:ext cx="1004586" cy="1004586"/>
          </a:xfrm>
          <a:custGeom>
            <a:avLst/>
            <a:gdLst/>
            <a:ahLst/>
            <a:cxnLst/>
            <a:rect l="l" t="t" r="r" b="b"/>
            <a:pathLst>
              <a:path w="1004586" h="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7" name="Group 27"/>
          <p:cNvGrpSpPr/>
          <p:nvPr/>
        </p:nvGrpSpPr>
        <p:grpSpPr>
          <a:xfrm>
            <a:off x="12251249" y="6463171"/>
            <a:ext cx="798234" cy="798234"/>
            <a:chOff x="0" y="0"/>
            <a:chExt cx="812800" cy="812800"/>
          </a:xfrm>
        </p:grpSpPr>
        <p:sp>
          <p:nvSpPr>
            <p:cNvPr id="28" name="Freeform 2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29" name="TextBox 29"/>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9</a:t>
              </a:r>
            </a:p>
          </p:txBody>
        </p:sp>
      </p:grpSp>
      <p:sp>
        <p:nvSpPr>
          <p:cNvPr id="30" name="Freeform 30"/>
          <p:cNvSpPr/>
          <p:nvPr/>
        </p:nvSpPr>
        <p:spPr>
          <a:xfrm>
            <a:off x="12148074" y="7925264"/>
            <a:ext cx="1004586" cy="1004586"/>
          </a:xfrm>
          <a:custGeom>
            <a:avLst/>
            <a:gdLst/>
            <a:ahLst/>
            <a:cxnLst/>
            <a:rect l="l" t="t" r="r" b="b"/>
            <a:pathLst>
              <a:path w="1004586" h="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1" name="Group 31"/>
          <p:cNvGrpSpPr/>
          <p:nvPr/>
        </p:nvGrpSpPr>
        <p:grpSpPr>
          <a:xfrm>
            <a:off x="12251249" y="8028440"/>
            <a:ext cx="798234" cy="798234"/>
            <a:chOff x="0" y="0"/>
            <a:chExt cx="812800" cy="812800"/>
          </a:xfrm>
        </p:grpSpPr>
        <p:sp>
          <p:nvSpPr>
            <p:cNvPr id="32" name="Freeform 3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33" name="TextBox 33"/>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10</a:t>
              </a:r>
            </a:p>
          </p:txBody>
        </p:sp>
      </p:grpSp>
      <p:sp>
        <p:nvSpPr>
          <p:cNvPr id="34" name="TextBox 34"/>
          <p:cNvSpPr txBox="1"/>
          <p:nvPr/>
        </p:nvSpPr>
        <p:spPr>
          <a:xfrm>
            <a:off x="1028700" y="1019175"/>
            <a:ext cx="3732142" cy="1076292"/>
          </a:xfrm>
          <a:prstGeom prst="rect">
            <a:avLst/>
          </a:prstGeom>
        </p:spPr>
        <p:txBody>
          <a:bodyPr lIns="0" tIns="0" rIns="0" bIns="0" rtlCol="0" anchor="t">
            <a:spAutoFit/>
          </a:bodyPr>
          <a:lstStyle/>
          <a:p>
            <a:pPr>
              <a:lnSpc>
                <a:spcPts val="8400"/>
              </a:lnSpc>
            </a:pPr>
            <a:r>
              <a:rPr lang="en-US" sz="7000">
                <a:solidFill>
                  <a:srgbClr val="01003B"/>
                </a:solidFill>
                <a:latin typeface="Be Vietnam Ultra-Bold"/>
              </a:rPr>
              <a:t>Agenda</a:t>
            </a:r>
          </a:p>
        </p:txBody>
      </p:sp>
      <p:sp>
        <p:nvSpPr>
          <p:cNvPr id="35" name="TextBox 35"/>
          <p:cNvSpPr txBox="1"/>
          <p:nvPr/>
        </p:nvSpPr>
        <p:spPr>
          <a:xfrm>
            <a:off x="8042114" y="5095875"/>
            <a:ext cx="3562353" cy="405765"/>
          </a:xfrm>
          <a:prstGeom prst="rect">
            <a:avLst/>
          </a:prstGeom>
        </p:spPr>
        <p:txBody>
          <a:bodyPr lIns="0" tIns="0" rIns="0" bIns="0" rtlCol="0" anchor="t">
            <a:spAutoFit/>
          </a:bodyPr>
          <a:lstStyle/>
          <a:p>
            <a:pPr>
              <a:lnSpc>
                <a:spcPts val="3359"/>
              </a:lnSpc>
            </a:pPr>
            <a:r>
              <a:rPr lang="en-US" sz="2400" u="sng">
                <a:solidFill>
                  <a:srgbClr val="01003B"/>
                </a:solidFill>
                <a:latin typeface="IBM Plex Sans"/>
              </a:rPr>
              <a:t>Proposed Solutions</a:t>
            </a:r>
          </a:p>
        </p:txBody>
      </p:sp>
      <p:sp>
        <p:nvSpPr>
          <p:cNvPr id="36" name="TextBox 36"/>
          <p:cNvSpPr txBox="1"/>
          <p:nvPr/>
        </p:nvSpPr>
        <p:spPr>
          <a:xfrm>
            <a:off x="8042114" y="3505056"/>
            <a:ext cx="3562353" cy="405765"/>
          </a:xfrm>
          <a:prstGeom prst="rect">
            <a:avLst/>
          </a:prstGeom>
        </p:spPr>
        <p:txBody>
          <a:bodyPr lIns="0" tIns="0" rIns="0" bIns="0" rtlCol="0" anchor="t">
            <a:spAutoFit/>
          </a:bodyPr>
          <a:lstStyle/>
          <a:p>
            <a:pPr>
              <a:lnSpc>
                <a:spcPts val="3359"/>
              </a:lnSpc>
            </a:pPr>
            <a:r>
              <a:rPr lang="en-US" sz="2400" u="sng">
                <a:solidFill>
                  <a:srgbClr val="01003B"/>
                </a:solidFill>
                <a:latin typeface="IBM Plex Sans"/>
              </a:rPr>
              <a:t>Objectives</a:t>
            </a:r>
          </a:p>
        </p:txBody>
      </p:sp>
      <p:sp>
        <p:nvSpPr>
          <p:cNvPr id="37" name="TextBox 37"/>
          <p:cNvSpPr txBox="1"/>
          <p:nvPr/>
        </p:nvSpPr>
        <p:spPr>
          <a:xfrm>
            <a:off x="8042114" y="8200862"/>
            <a:ext cx="3562353" cy="405765"/>
          </a:xfrm>
          <a:prstGeom prst="rect">
            <a:avLst/>
          </a:prstGeom>
        </p:spPr>
        <p:txBody>
          <a:bodyPr lIns="0" tIns="0" rIns="0" bIns="0" rtlCol="0" anchor="t">
            <a:spAutoFit/>
          </a:bodyPr>
          <a:lstStyle/>
          <a:p>
            <a:pPr>
              <a:lnSpc>
                <a:spcPts val="3359"/>
              </a:lnSpc>
            </a:pPr>
            <a:r>
              <a:rPr lang="en-US" sz="2400" u="sng">
                <a:solidFill>
                  <a:srgbClr val="01003B"/>
                </a:solidFill>
                <a:latin typeface="IBM Plex Sans"/>
              </a:rPr>
              <a:t>Airside Safety Inspection</a:t>
            </a:r>
          </a:p>
        </p:txBody>
      </p:sp>
      <p:sp>
        <p:nvSpPr>
          <p:cNvPr id="38" name="TextBox 38"/>
          <p:cNvSpPr txBox="1"/>
          <p:nvPr/>
        </p:nvSpPr>
        <p:spPr>
          <a:xfrm>
            <a:off x="13696947" y="3278995"/>
            <a:ext cx="3562353" cy="824865"/>
          </a:xfrm>
          <a:prstGeom prst="rect">
            <a:avLst/>
          </a:prstGeom>
        </p:spPr>
        <p:txBody>
          <a:bodyPr lIns="0" tIns="0" rIns="0" bIns="0" rtlCol="0" anchor="t">
            <a:spAutoFit/>
          </a:bodyPr>
          <a:lstStyle/>
          <a:p>
            <a:pPr>
              <a:lnSpc>
                <a:spcPts val="3359"/>
              </a:lnSpc>
            </a:pPr>
            <a:r>
              <a:rPr lang="en-US" sz="2400" u="sng">
                <a:solidFill>
                  <a:srgbClr val="01003B"/>
                </a:solidFill>
                <a:latin typeface="IBM Plex Sans"/>
              </a:rPr>
              <a:t>Live Incident Management</a:t>
            </a:r>
          </a:p>
        </p:txBody>
      </p:sp>
      <p:sp>
        <p:nvSpPr>
          <p:cNvPr id="39" name="TextBox 39"/>
          <p:cNvSpPr txBox="1"/>
          <p:nvPr/>
        </p:nvSpPr>
        <p:spPr>
          <a:xfrm>
            <a:off x="13696947" y="5053814"/>
            <a:ext cx="3562353" cy="405765"/>
          </a:xfrm>
          <a:prstGeom prst="rect">
            <a:avLst/>
          </a:prstGeom>
        </p:spPr>
        <p:txBody>
          <a:bodyPr lIns="0" tIns="0" rIns="0" bIns="0" rtlCol="0" anchor="t">
            <a:spAutoFit/>
          </a:bodyPr>
          <a:lstStyle/>
          <a:p>
            <a:pPr>
              <a:lnSpc>
                <a:spcPts val="3359"/>
              </a:lnSpc>
            </a:pPr>
            <a:r>
              <a:rPr lang="en-US" sz="2400" u="sng">
                <a:solidFill>
                  <a:srgbClr val="01003B"/>
                </a:solidFill>
                <a:latin typeface="IBM Plex Sans"/>
              </a:rPr>
              <a:t>Melbo the Chatbot</a:t>
            </a:r>
          </a:p>
        </p:txBody>
      </p:sp>
      <p:sp>
        <p:nvSpPr>
          <p:cNvPr id="40" name="TextBox 40"/>
          <p:cNvSpPr txBox="1"/>
          <p:nvPr/>
        </p:nvSpPr>
        <p:spPr>
          <a:xfrm>
            <a:off x="13696947" y="6619083"/>
            <a:ext cx="3562353" cy="405765"/>
          </a:xfrm>
          <a:prstGeom prst="rect">
            <a:avLst/>
          </a:prstGeom>
        </p:spPr>
        <p:txBody>
          <a:bodyPr lIns="0" tIns="0" rIns="0" bIns="0" rtlCol="0" anchor="t">
            <a:spAutoFit/>
          </a:bodyPr>
          <a:lstStyle/>
          <a:p>
            <a:pPr>
              <a:lnSpc>
                <a:spcPts val="3359"/>
              </a:lnSpc>
            </a:pPr>
            <a:r>
              <a:rPr lang="en-US" sz="2400" u="sng">
                <a:solidFill>
                  <a:srgbClr val="01003B"/>
                </a:solidFill>
                <a:latin typeface="IBM Plex Sans"/>
              </a:rPr>
              <a:t>Sustainable Goals</a:t>
            </a:r>
          </a:p>
        </p:txBody>
      </p:sp>
      <p:sp>
        <p:nvSpPr>
          <p:cNvPr id="41" name="TextBox 41"/>
          <p:cNvSpPr txBox="1"/>
          <p:nvPr/>
        </p:nvSpPr>
        <p:spPr>
          <a:xfrm>
            <a:off x="13696947" y="8184352"/>
            <a:ext cx="3562353" cy="405765"/>
          </a:xfrm>
          <a:prstGeom prst="rect">
            <a:avLst/>
          </a:prstGeom>
        </p:spPr>
        <p:txBody>
          <a:bodyPr lIns="0" tIns="0" rIns="0" bIns="0" rtlCol="0" anchor="t">
            <a:spAutoFit/>
          </a:bodyPr>
          <a:lstStyle/>
          <a:p>
            <a:pPr>
              <a:lnSpc>
                <a:spcPts val="3359"/>
              </a:lnSpc>
            </a:pPr>
            <a:r>
              <a:rPr lang="en-US" sz="2400" u="sng">
                <a:solidFill>
                  <a:srgbClr val="01003B"/>
                </a:solidFill>
                <a:latin typeface="IBM Plex Sans"/>
              </a:rPr>
              <a:t>System Architecture</a:t>
            </a:r>
          </a:p>
        </p:txBody>
      </p:sp>
      <p:sp>
        <p:nvSpPr>
          <p:cNvPr id="42" name="Freeform 42"/>
          <p:cNvSpPr/>
          <p:nvPr/>
        </p:nvSpPr>
        <p:spPr>
          <a:xfrm>
            <a:off x="6493922" y="1558122"/>
            <a:ext cx="1004586" cy="1004586"/>
          </a:xfrm>
          <a:custGeom>
            <a:avLst/>
            <a:gdLst/>
            <a:ahLst/>
            <a:cxnLst/>
            <a:rect l="l" t="t" r="r" b="b"/>
            <a:pathLst>
              <a:path w="1004586" h="1004586">
                <a:moveTo>
                  <a:pt x="0" y="0"/>
                </a:moveTo>
                <a:lnTo>
                  <a:pt x="1004586" y="0"/>
                </a:lnTo>
                <a:lnTo>
                  <a:pt x="1004586"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3" name="Group 43"/>
          <p:cNvGrpSpPr/>
          <p:nvPr/>
        </p:nvGrpSpPr>
        <p:grpSpPr>
          <a:xfrm>
            <a:off x="6597098" y="1661298"/>
            <a:ext cx="798234" cy="798234"/>
            <a:chOff x="0" y="0"/>
            <a:chExt cx="812800" cy="812800"/>
          </a:xfrm>
        </p:grpSpPr>
        <p:sp>
          <p:nvSpPr>
            <p:cNvPr id="44" name="Freeform 4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45" name="TextBox 45"/>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1</a:t>
              </a:r>
            </a:p>
          </p:txBody>
        </p:sp>
      </p:grpSp>
      <p:sp>
        <p:nvSpPr>
          <p:cNvPr id="46" name="Freeform 46"/>
          <p:cNvSpPr/>
          <p:nvPr/>
        </p:nvSpPr>
        <p:spPr>
          <a:xfrm>
            <a:off x="12148074" y="1558122"/>
            <a:ext cx="1004586" cy="1004586"/>
          </a:xfrm>
          <a:custGeom>
            <a:avLst/>
            <a:gdLst/>
            <a:ahLst/>
            <a:cxnLst/>
            <a:rect l="l" t="t" r="r" b="b"/>
            <a:pathLst>
              <a:path w="1004586" h="1004586">
                <a:moveTo>
                  <a:pt x="0" y="0"/>
                </a:moveTo>
                <a:lnTo>
                  <a:pt x="1004585" y="0"/>
                </a:lnTo>
                <a:lnTo>
                  <a:pt x="1004585" y="1004586"/>
                </a:lnTo>
                <a:lnTo>
                  <a:pt x="0" y="100458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7" name="Group 47"/>
          <p:cNvGrpSpPr/>
          <p:nvPr/>
        </p:nvGrpSpPr>
        <p:grpSpPr>
          <a:xfrm>
            <a:off x="12251249" y="1661298"/>
            <a:ext cx="798234" cy="798234"/>
            <a:chOff x="0" y="0"/>
            <a:chExt cx="812800" cy="812800"/>
          </a:xfrm>
        </p:grpSpPr>
        <p:sp>
          <p:nvSpPr>
            <p:cNvPr id="48" name="Freeform 4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F8F8F8"/>
            </a:solidFill>
          </p:spPr>
        </p:sp>
        <p:sp>
          <p:nvSpPr>
            <p:cNvPr id="49" name="TextBox 49"/>
            <p:cNvSpPr txBox="1"/>
            <p:nvPr/>
          </p:nvSpPr>
          <p:spPr>
            <a:xfrm>
              <a:off x="76200" y="28575"/>
              <a:ext cx="660400" cy="708025"/>
            </a:xfrm>
            <a:prstGeom prst="rect">
              <a:avLst/>
            </a:prstGeom>
          </p:spPr>
          <p:txBody>
            <a:bodyPr lIns="50800" tIns="50800" rIns="50800" bIns="50800" rtlCol="0" anchor="ctr"/>
            <a:lstStyle/>
            <a:p>
              <a:pPr algn="ctr">
                <a:lnSpc>
                  <a:spcPts val="3639"/>
                </a:lnSpc>
              </a:pPr>
              <a:r>
                <a:rPr lang="en-US" sz="2599">
                  <a:solidFill>
                    <a:srgbClr val="01003B"/>
                  </a:solidFill>
                  <a:latin typeface="IBM Plex Sans Bold"/>
                </a:rPr>
                <a:t>6</a:t>
              </a:r>
            </a:p>
          </p:txBody>
        </p:sp>
      </p:grpSp>
      <p:sp>
        <p:nvSpPr>
          <p:cNvPr id="50" name="TextBox 50"/>
          <p:cNvSpPr txBox="1"/>
          <p:nvPr/>
        </p:nvSpPr>
        <p:spPr>
          <a:xfrm>
            <a:off x="13696947" y="1607660"/>
            <a:ext cx="3562353" cy="824865"/>
          </a:xfrm>
          <a:prstGeom prst="rect">
            <a:avLst/>
          </a:prstGeom>
        </p:spPr>
        <p:txBody>
          <a:bodyPr lIns="0" tIns="0" rIns="0" bIns="0" rtlCol="0" anchor="t">
            <a:spAutoFit/>
          </a:bodyPr>
          <a:lstStyle/>
          <a:p>
            <a:pPr>
              <a:lnSpc>
                <a:spcPts val="3359"/>
              </a:lnSpc>
            </a:pPr>
            <a:r>
              <a:rPr lang="en-US" sz="2400" u="sng">
                <a:solidFill>
                  <a:srgbClr val="01003B"/>
                </a:solidFill>
                <a:latin typeface="IBM Plex Sans"/>
              </a:rPr>
              <a:t>Optimizing Staff Management</a:t>
            </a:r>
          </a:p>
        </p:txBody>
      </p:sp>
      <p:sp>
        <p:nvSpPr>
          <p:cNvPr id="51" name="TextBox 51"/>
          <p:cNvSpPr txBox="1"/>
          <p:nvPr/>
        </p:nvSpPr>
        <p:spPr>
          <a:xfrm>
            <a:off x="8042114" y="1817210"/>
            <a:ext cx="3562353" cy="405765"/>
          </a:xfrm>
          <a:prstGeom prst="rect">
            <a:avLst/>
          </a:prstGeom>
        </p:spPr>
        <p:txBody>
          <a:bodyPr lIns="0" tIns="0" rIns="0" bIns="0" rtlCol="0" anchor="t">
            <a:spAutoFit/>
          </a:bodyPr>
          <a:lstStyle/>
          <a:p>
            <a:pPr>
              <a:lnSpc>
                <a:spcPts val="3359"/>
              </a:lnSpc>
            </a:pPr>
            <a:r>
              <a:rPr lang="en-US" sz="2400" u="sng">
                <a:solidFill>
                  <a:srgbClr val="01003B"/>
                </a:solidFill>
                <a:latin typeface="IBM Plex Sans"/>
              </a:rPr>
              <a:t>Airport Summary</a:t>
            </a:r>
          </a:p>
        </p:txBody>
      </p:sp>
      <p:sp>
        <p:nvSpPr>
          <p:cNvPr id="52" name="TextBox 52"/>
          <p:cNvSpPr txBox="1"/>
          <p:nvPr/>
        </p:nvSpPr>
        <p:spPr>
          <a:xfrm>
            <a:off x="8042114" y="6436540"/>
            <a:ext cx="3562353" cy="824865"/>
          </a:xfrm>
          <a:prstGeom prst="rect">
            <a:avLst/>
          </a:prstGeom>
        </p:spPr>
        <p:txBody>
          <a:bodyPr lIns="0" tIns="0" rIns="0" bIns="0" rtlCol="0" anchor="t">
            <a:spAutoFit/>
          </a:bodyPr>
          <a:lstStyle/>
          <a:p>
            <a:pPr>
              <a:lnSpc>
                <a:spcPts val="3359"/>
              </a:lnSpc>
              <a:spcBef>
                <a:spcPct val="0"/>
              </a:spcBef>
            </a:pPr>
            <a:r>
              <a:rPr lang="en-US" sz="2400" u="sng">
                <a:solidFill>
                  <a:srgbClr val="01003B"/>
                </a:solidFill>
                <a:latin typeface="IBM Plex Sans"/>
              </a:rPr>
              <a:t>Communication and Collaboration Module</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grpSp>
        <p:nvGrpSpPr>
          <p:cNvPr id="2" name="Group 2"/>
          <p:cNvGrpSpPr/>
          <p:nvPr/>
        </p:nvGrpSpPr>
        <p:grpSpPr>
          <a:xfrm>
            <a:off x="685800" y="1485900"/>
            <a:ext cx="8170907" cy="8236744"/>
            <a:chOff x="319593" y="-418813"/>
            <a:chExt cx="6350000" cy="6350000"/>
          </a:xfrm>
        </p:grpSpPr>
        <p:sp>
          <p:nvSpPr>
            <p:cNvPr id="3" name="Freeform 3"/>
            <p:cNvSpPr/>
            <p:nvPr/>
          </p:nvSpPr>
          <p:spPr>
            <a:xfrm>
              <a:off x="319593" y="-418813"/>
              <a:ext cx="6350000" cy="6350000"/>
            </a:xfrm>
            <a:custGeom>
              <a:avLst/>
              <a:gdLst/>
              <a:ahLst/>
              <a:cxnLst/>
              <a:rect l="l" t="t" r="r" b="b"/>
              <a:pathLst>
                <a:path w="6350000" h="6350000">
                  <a:moveTo>
                    <a:pt x="5715000" y="6350000"/>
                  </a:moveTo>
                  <a:lnTo>
                    <a:pt x="635000" y="6350000"/>
                  </a:lnTo>
                  <a:cubicBezTo>
                    <a:pt x="284480" y="6350000"/>
                    <a:pt x="0" y="6065520"/>
                    <a:pt x="0" y="5715000"/>
                  </a:cubicBezTo>
                  <a:lnTo>
                    <a:pt x="0" y="635000"/>
                  </a:lnTo>
                  <a:cubicBezTo>
                    <a:pt x="0" y="284480"/>
                    <a:pt x="284480" y="0"/>
                    <a:pt x="635000" y="0"/>
                  </a:cubicBezTo>
                  <a:lnTo>
                    <a:pt x="5715000" y="0"/>
                  </a:lnTo>
                  <a:cubicBezTo>
                    <a:pt x="6065520" y="0"/>
                    <a:pt x="6350000" y="284480"/>
                    <a:pt x="6350000" y="635000"/>
                  </a:cubicBezTo>
                  <a:lnTo>
                    <a:pt x="6350000" y="5715000"/>
                  </a:lnTo>
                  <a:cubicBezTo>
                    <a:pt x="6350000" y="6065520"/>
                    <a:pt x="6065520" y="6350000"/>
                    <a:pt x="5715000" y="6350000"/>
                  </a:cubicBezTo>
                  <a:close/>
                </a:path>
              </a:pathLst>
            </a:custGeom>
            <a:blipFill>
              <a:blip r:embed="rId2"/>
              <a:stretch>
                <a:fillRect l="-16666" r="-16666"/>
              </a:stretch>
            </a:blipFill>
          </p:spPr>
        </p:sp>
      </p:grpSp>
      <p:grpSp>
        <p:nvGrpSpPr>
          <p:cNvPr id="4" name="Group 4"/>
          <p:cNvGrpSpPr/>
          <p:nvPr/>
        </p:nvGrpSpPr>
        <p:grpSpPr>
          <a:xfrm>
            <a:off x="9893541" y="1028700"/>
            <a:ext cx="7365759" cy="9221954"/>
            <a:chOff x="0" y="0"/>
            <a:chExt cx="9821012" cy="12295938"/>
          </a:xfrm>
        </p:grpSpPr>
        <p:sp>
          <p:nvSpPr>
            <p:cNvPr id="5" name="TextBox 5"/>
            <p:cNvSpPr txBox="1"/>
            <p:nvPr/>
          </p:nvSpPr>
          <p:spPr>
            <a:xfrm>
              <a:off x="0" y="-9525"/>
              <a:ext cx="9821012" cy="2854325"/>
            </a:xfrm>
            <a:prstGeom prst="rect">
              <a:avLst/>
            </a:prstGeom>
          </p:spPr>
          <p:txBody>
            <a:bodyPr lIns="0" tIns="0" rIns="0" bIns="0" rtlCol="0" anchor="t">
              <a:spAutoFit/>
            </a:bodyPr>
            <a:lstStyle/>
            <a:p>
              <a:pPr>
                <a:lnSpc>
                  <a:spcPts val="8400"/>
                </a:lnSpc>
              </a:pPr>
              <a:endParaRPr/>
            </a:p>
            <a:p>
              <a:pPr>
                <a:lnSpc>
                  <a:spcPts val="8400"/>
                </a:lnSpc>
              </a:pPr>
              <a:r>
                <a:rPr lang="en-US" sz="7000">
                  <a:solidFill>
                    <a:srgbClr val="01003B"/>
                  </a:solidFill>
                  <a:latin typeface="Be Vietnam Ultra-Bold"/>
                </a:rPr>
                <a:t>Summary</a:t>
              </a:r>
            </a:p>
          </p:txBody>
        </p:sp>
        <p:sp>
          <p:nvSpPr>
            <p:cNvPr id="6" name="TextBox 6"/>
            <p:cNvSpPr txBox="1"/>
            <p:nvPr/>
          </p:nvSpPr>
          <p:spPr>
            <a:xfrm>
              <a:off x="0" y="3748415"/>
              <a:ext cx="8028915" cy="8547523"/>
            </a:xfrm>
            <a:prstGeom prst="rect">
              <a:avLst/>
            </a:prstGeom>
          </p:spPr>
          <p:txBody>
            <a:bodyPr lIns="0" tIns="0" rIns="0" bIns="0" rtlCol="0" anchor="t">
              <a:spAutoFit/>
            </a:bodyPr>
            <a:lstStyle/>
            <a:p>
              <a:pPr>
                <a:lnSpc>
                  <a:spcPts val="3920"/>
                </a:lnSpc>
              </a:pPr>
              <a:r>
                <a:rPr lang="en-US" sz="2800">
                  <a:solidFill>
                    <a:srgbClr val="01003B"/>
                  </a:solidFill>
                  <a:latin typeface="IBM Plex Sans"/>
                </a:rPr>
                <a:t>The Melbourne Airport Business Process Automation (BPA) Platform aims to revolutionize operational efficiency and decision-making through the strategic application of AI technologies. By incorporating advanced AI concepts and innovative features, the platform seeks to address the complex challenges faced by modern airports, ensuring seamless processes and enhanced customer experiences.</a:t>
              </a:r>
            </a:p>
            <a:p>
              <a:pPr algn="l">
                <a:lnSpc>
                  <a:spcPts val="3920"/>
                </a:lnSpc>
              </a:pPr>
              <a:endParaRPr lang="en-US" sz="2800">
                <a:solidFill>
                  <a:srgbClr val="01003B"/>
                </a:solidFill>
                <a:latin typeface="IBM Plex Sans"/>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IN" dirty="0"/>
          </a:p>
        </p:txBody>
      </p:sp>
      <p:grpSp>
        <p:nvGrpSpPr>
          <p:cNvPr id="3" name="Group 3"/>
          <p:cNvGrpSpPr/>
          <p:nvPr/>
        </p:nvGrpSpPr>
        <p:grpSpPr>
          <a:xfrm>
            <a:off x="1028700" y="2832344"/>
            <a:ext cx="3989911" cy="1630715"/>
            <a:chOff x="0" y="0"/>
            <a:chExt cx="1050841" cy="429489"/>
          </a:xfrm>
        </p:grpSpPr>
        <p:sp>
          <p:nvSpPr>
            <p:cNvPr id="4" name="Freeform 4"/>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a:ln cap="rnd">
              <a:noFill/>
              <a:prstDash val="solid"/>
              <a:round/>
            </a:ln>
          </p:spPr>
        </p:sp>
        <p:sp>
          <p:nvSpPr>
            <p:cNvPr id="5" name="TextBox 5"/>
            <p:cNvSpPr txBox="1"/>
            <p:nvPr/>
          </p:nvSpPr>
          <p:spPr>
            <a:xfrm>
              <a:off x="0" y="-76200"/>
              <a:ext cx="1050841" cy="505689"/>
            </a:xfrm>
            <a:prstGeom prst="rect">
              <a:avLst/>
            </a:prstGeom>
          </p:spPr>
          <p:txBody>
            <a:bodyPr lIns="50800" tIns="50800" rIns="50800" bIns="50800" rtlCol="0" anchor="ctr"/>
            <a:lstStyle/>
            <a:p>
              <a:pPr marL="0" lvl="0" indent="0" algn="ctr">
                <a:lnSpc>
                  <a:spcPts val="5599"/>
                </a:lnSpc>
                <a:spcBef>
                  <a:spcPct val="0"/>
                </a:spcBef>
              </a:pPr>
              <a:r>
                <a:rPr lang="en-US" sz="3999">
                  <a:solidFill>
                    <a:srgbClr val="F8F8F8"/>
                  </a:solidFill>
                  <a:latin typeface="Be Vietnam Ultra-Bold"/>
                </a:rPr>
                <a:t>Efficiency</a:t>
              </a:r>
            </a:p>
          </p:txBody>
        </p:sp>
      </p:grpSp>
      <p:sp>
        <p:nvSpPr>
          <p:cNvPr id="31" name="Freeform: Shape 30">
            <a:extLst>
              <a:ext uri="{FF2B5EF4-FFF2-40B4-BE49-F238E27FC236}">
                <a16:creationId xmlns:a16="http://schemas.microsoft.com/office/drawing/2014/main" id="{9713A4BD-A18E-4267-255C-5654D1371F5C}"/>
              </a:ext>
            </a:extLst>
          </p:cNvPr>
          <p:cNvSpPr/>
          <p:nvPr/>
        </p:nvSpPr>
        <p:spPr>
          <a:xfrm rot="543904">
            <a:off x="-285357" y="7806603"/>
            <a:ext cx="10103966" cy="3220541"/>
          </a:xfrm>
          <a:custGeom>
            <a:avLst/>
            <a:gdLst>
              <a:gd name="connsiteX0" fmla="*/ 0 w 10103966"/>
              <a:gd name="connsiteY0" fmla="*/ 0 h 3220541"/>
              <a:gd name="connsiteX1" fmla="*/ 10103966 w 10103966"/>
              <a:gd name="connsiteY1" fmla="*/ 0 h 3220541"/>
              <a:gd name="connsiteX2" fmla="*/ 10103966 w 10103966"/>
              <a:gd name="connsiteY2" fmla="*/ 1685366 h 3220541"/>
              <a:gd name="connsiteX3" fmla="*/ 481986 w 10103966"/>
              <a:gd name="connsiteY3" fmla="*/ 3220541 h 3220541"/>
              <a:gd name="connsiteX4" fmla="*/ 0 w 10103966"/>
              <a:gd name="connsiteY4" fmla="*/ 199612 h 322054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103966" h="3220541">
                <a:moveTo>
                  <a:pt x="0" y="0"/>
                </a:moveTo>
                <a:lnTo>
                  <a:pt x="10103966" y="0"/>
                </a:lnTo>
                <a:lnTo>
                  <a:pt x="10103966" y="1685366"/>
                </a:lnTo>
                <a:lnTo>
                  <a:pt x="481986" y="3220541"/>
                </a:lnTo>
                <a:lnTo>
                  <a:pt x="0" y="199612"/>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7" name="TextBox 7"/>
          <p:cNvSpPr txBox="1"/>
          <p:nvPr/>
        </p:nvSpPr>
        <p:spPr>
          <a:xfrm>
            <a:off x="1028700" y="1019159"/>
            <a:ext cx="9769780" cy="1076325"/>
          </a:xfrm>
          <a:prstGeom prst="rect">
            <a:avLst/>
          </a:prstGeom>
        </p:spPr>
        <p:txBody>
          <a:bodyPr lIns="0" tIns="0" rIns="0" bIns="0" rtlCol="0" anchor="t">
            <a:spAutoFit/>
          </a:bodyPr>
          <a:lstStyle/>
          <a:p>
            <a:pPr>
              <a:lnSpc>
                <a:spcPts val="8400"/>
              </a:lnSpc>
            </a:pPr>
            <a:r>
              <a:rPr lang="en-US" sz="7000">
                <a:solidFill>
                  <a:srgbClr val="F8F8F8"/>
                </a:solidFill>
                <a:latin typeface="Be Vietnam Ultra-Bold"/>
              </a:rPr>
              <a:t>Objectives to Achieve</a:t>
            </a:r>
          </a:p>
        </p:txBody>
      </p:sp>
      <p:grpSp>
        <p:nvGrpSpPr>
          <p:cNvPr id="8" name="Group 8"/>
          <p:cNvGrpSpPr/>
          <p:nvPr/>
        </p:nvGrpSpPr>
        <p:grpSpPr>
          <a:xfrm>
            <a:off x="1028700" y="5400029"/>
            <a:ext cx="3989911" cy="1630715"/>
            <a:chOff x="0" y="0"/>
            <a:chExt cx="1050841" cy="429489"/>
          </a:xfrm>
        </p:grpSpPr>
        <p:sp>
          <p:nvSpPr>
            <p:cNvPr id="9" name="Freeform 9"/>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p:spPr>
        </p:sp>
        <p:sp>
          <p:nvSpPr>
            <p:cNvPr id="10" name="TextBox 10"/>
            <p:cNvSpPr txBox="1"/>
            <p:nvPr/>
          </p:nvSpPr>
          <p:spPr>
            <a:xfrm>
              <a:off x="0" y="-76200"/>
              <a:ext cx="1050841" cy="505689"/>
            </a:xfrm>
            <a:prstGeom prst="rect">
              <a:avLst/>
            </a:prstGeom>
          </p:spPr>
          <p:txBody>
            <a:bodyPr lIns="50800" tIns="50800" rIns="50800" bIns="50800" rtlCol="0" anchor="ctr"/>
            <a:lstStyle/>
            <a:p>
              <a:pPr algn="ctr">
                <a:lnSpc>
                  <a:spcPts val="5599"/>
                </a:lnSpc>
              </a:pPr>
              <a:r>
                <a:rPr lang="en-US" sz="3999">
                  <a:solidFill>
                    <a:srgbClr val="F8F8F8"/>
                  </a:solidFill>
                  <a:latin typeface="Be Vietnam Ultra-Bold"/>
                </a:rPr>
                <a:t>Automation</a:t>
              </a:r>
            </a:p>
          </p:txBody>
        </p:sp>
      </p:grpSp>
      <p:sp>
        <p:nvSpPr>
          <p:cNvPr id="33" name="Freeform: Shape 32">
            <a:extLst>
              <a:ext uri="{FF2B5EF4-FFF2-40B4-BE49-F238E27FC236}">
                <a16:creationId xmlns:a16="http://schemas.microsoft.com/office/drawing/2014/main" id="{B977890B-DBA6-344E-4D9A-1870F7408943}"/>
              </a:ext>
            </a:extLst>
          </p:cNvPr>
          <p:cNvSpPr/>
          <p:nvPr/>
        </p:nvSpPr>
        <p:spPr>
          <a:xfrm rot="2159446">
            <a:off x="13078444" y="-2757718"/>
            <a:ext cx="7593920" cy="5515437"/>
          </a:xfrm>
          <a:custGeom>
            <a:avLst/>
            <a:gdLst>
              <a:gd name="connsiteX0" fmla="*/ 0 w 7593920"/>
              <a:gd name="connsiteY0" fmla="*/ 5515437 h 5515437"/>
              <a:gd name="connsiteX1" fmla="*/ 4939908 w 7593920"/>
              <a:gd name="connsiteY1" fmla="*/ 1927600 h 5515437"/>
              <a:gd name="connsiteX2" fmla="*/ 7545741 w 7593920"/>
              <a:gd name="connsiteY2" fmla="*/ 5515437 h 5515437"/>
              <a:gd name="connsiteX3" fmla="*/ 7529389 w 7593920"/>
              <a:gd name="connsiteY3" fmla="*/ 46869 h 5515437"/>
              <a:gd name="connsiteX4" fmla="*/ 7593920 w 7593920"/>
              <a:gd name="connsiteY4" fmla="*/ 0 h 5515437"/>
              <a:gd name="connsiteX5" fmla="*/ 7593920 w 7593920"/>
              <a:gd name="connsiteY5" fmla="*/ 135719 h 55154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3920" h="5515437">
                <a:moveTo>
                  <a:pt x="0" y="5515437"/>
                </a:moveTo>
                <a:lnTo>
                  <a:pt x="4939908" y="1927600"/>
                </a:lnTo>
                <a:lnTo>
                  <a:pt x="7545741" y="5515437"/>
                </a:lnTo>
                <a:close/>
                <a:moveTo>
                  <a:pt x="7529389" y="46869"/>
                </a:moveTo>
                <a:lnTo>
                  <a:pt x="7593920" y="0"/>
                </a:lnTo>
                <a:lnTo>
                  <a:pt x="7593920" y="135719"/>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2" name="Group 12"/>
          <p:cNvGrpSpPr/>
          <p:nvPr/>
        </p:nvGrpSpPr>
        <p:grpSpPr>
          <a:xfrm>
            <a:off x="9706901" y="2684467"/>
            <a:ext cx="3989911" cy="1630715"/>
            <a:chOff x="0" y="0"/>
            <a:chExt cx="1050841" cy="429489"/>
          </a:xfrm>
        </p:grpSpPr>
        <p:sp>
          <p:nvSpPr>
            <p:cNvPr id="13" name="Freeform 13"/>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p:spPr>
        </p:sp>
        <p:sp>
          <p:nvSpPr>
            <p:cNvPr id="14" name="TextBox 14"/>
            <p:cNvSpPr txBox="1"/>
            <p:nvPr/>
          </p:nvSpPr>
          <p:spPr>
            <a:xfrm>
              <a:off x="0" y="-76200"/>
              <a:ext cx="1050841" cy="505689"/>
            </a:xfrm>
            <a:prstGeom prst="rect">
              <a:avLst/>
            </a:prstGeom>
          </p:spPr>
          <p:txBody>
            <a:bodyPr lIns="50800" tIns="50800" rIns="50800" bIns="50800" rtlCol="0" anchor="ctr"/>
            <a:lstStyle/>
            <a:p>
              <a:pPr algn="ctr">
                <a:lnSpc>
                  <a:spcPts val="5599"/>
                </a:lnSpc>
              </a:pPr>
              <a:r>
                <a:rPr lang="en-US" sz="3999">
                  <a:solidFill>
                    <a:srgbClr val="F8F8F8"/>
                  </a:solidFill>
                  <a:latin typeface="Be Vietnam Ultra-Bold"/>
                </a:rPr>
                <a:t>Decison Making</a:t>
              </a:r>
            </a:p>
          </p:txBody>
        </p:sp>
      </p:grpSp>
      <p:grpSp>
        <p:nvGrpSpPr>
          <p:cNvPr id="15" name="Group 15"/>
          <p:cNvGrpSpPr/>
          <p:nvPr/>
        </p:nvGrpSpPr>
        <p:grpSpPr>
          <a:xfrm>
            <a:off x="9706901" y="5400029"/>
            <a:ext cx="3989911" cy="1630715"/>
            <a:chOff x="0" y="0"/>
            <a:chExt cx="1050841" cy="429489"/>
          </a:xfrm>
        </p:grpSpPr>
        <p:sp>
          <p:nvSpPr>
            <p:cNvPr id="16" name="Freeform 16"/>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p:spPr>
        </p:sp>
        <p:sp>
          <p:nvSpPr>
            <p:cNvPr id="17" name="TextBox 17"/>
            <p:cNvSpPr txBox="1"/>
            <p:nvPr/>
          </p:nvSpPr>
          <p:spPr>
            <a:xfrm>
              <a:off x="0" y="-76200"/>
              <a:ext cx="1050841" cy="505689"/>
            </a:xfrm>
            <a:prstGeom prst="rect">
              <a:avLst/>
            </a:prstGeom>
          </p:spPr>
          <p:txBody>
            <a:bodyPr lIns="50800" tIns="50800" rIns="50800" bIns="50800" rtlCol="0" anchor="ctr"/>
            <a:lstStyle/>
            <a:p>
              <a:pPr algn="ctr">
                <a:lnSpc>
                  <a:spcPts val="5599"/>
                </a:lnSpc>
              </a:pPr>
              <a:r>
                <a:rPr lang="en-US" sz="3999">
                  <a:solidFill>
                    <a:srgbClr val="F8F8F8"/>
                  </a:solidFill>
                  <a:latin typeface="Be Vietnam Ultra-Bold"/>
                </a:rPr>
                <a:t>Integration</a:t>
              </a:r>
            </a:p>
          </p:txBody>
        </p:sp>
      </p:grpSp>
      <p:grpSp>
        <p:nvGrpSpPr>
          <p:cNvPr id="18" name="Group 18"/>
          <p:cNvGrpSpPr/>
          <p:nvPr/>
        </p:nvGrpSpPr>
        <p:grpSpPr>
          <a:xfrm>
            <a:off x="9706901" y="8116594"/>
            <a:ext cx="3989911" cy="1630715"/>
            <a:chOff x="0" y="0"/>
            <a:chExt cx="1050841" cy="429489"/>
          </a:xfrm>
        </p:grpSpPr>
        <p:sp>
          <p:nvSpPr>
            <p:cNvPr id="19" name="Freeform 19"/>
            <p:cNvSpPr/>
            <p:nvPr/>
          </p:nvSpPr>
          <p:spPr>
            <a:xfrm>
              <a:off x="0" y="0"/>
              <a:ext cx="1050841" cy="429489"/>
            </a:xfrm>
            <a:custGeom>
              <a:avLst/>
              <a:gdLst/>
              <a:ahLst/>
              <a:cxnLst/>
              <a:rect l="l" t="t" r="r" b="b"/>
              <a:pathLst>
                <a:path w="1050841" h="429489">
                  <a:moveTo>
                    <a:pt x="77615" y="0"/>
                  </a:moveTo>
                  <a:lnTo>
                    <a:pt x="973226" y="0"/>
                  </a:lnTo>
                  <a:cubicBezTo>
                    <a:pt x="993811" y="0"/>
                    <a:pt x="1013552" y="8177"/>
                    <a:pt x="1028108" y="22733"/>
                  </a:cubicBezTo>
                  <a:cubicBezTo>
                    <a:pt x="1042663" y="37289"/>
                    <a:pt x="1050841" y="57030"/>
                    <a:pt x="1050841" y="77615"/>
                  </a:cubicBezTo>
                  <a:lnTo>
                    <a:pt x="1050841" y="351874"/>
                  </a:lnTo>
                  <a:cubicBezTo>
                    <a:pt x="1050841" y="394739"/>
                    <a:pt x="1016091" y="429489"/>
                    <a:pt x="973226" y="429489"/>
                  </a:cubicBezTo>
                  <a:lnTo>
                    <a:pt x="77615" y="429489"/>
                  </a:lnTo>
                  <a:cubicBezTo>
                    <a:pt x="57030" y="429489"/>
                    <a:pt x="37289" y="421311"/>
                    <a:pt x="22733" y="406756"/>
                  </a:cubicBezTo>
                  <a:cubicBezTo>
                    <a:pt x="8177" y="392200"/>
                    <a:pt x="0" y="372459"/>
                    <a:pt x="0" y="351874"/>
                  </a:cubicBezTo>
                  <a:lnTo>
                    <a:pt x="0" y="77615"/>
                  </a:lnTo>
                  <a:cubicBezTo>
                    <a:pt x="0" y="34749"/>
                    <a:pt x="34749" y="0"/>
                    <a:pt x="77615" y="0"/>
                  </a:cubicBezTo>
                  <a:close/>
                </a:path>
              </a:pathLst>
            </a:custGeom>
            <a:solidFill>
              <a:srgbClr val="FF007E"/>
            </a:solidFill>
          </p:spPr>
        </p:sp>
        <p:sp>
          <p:nvSpPr>
            <p:cNvPr id="20" name="TextBox 20"/>
            <p:cNvSpPr txBox="1"/>
            <p:nvPr/>
          </p:nvSpPr>
          <p:spPr>
            <a:xfrm>
              <a:off x="0" y="-76200"/>
              <a:ext cx="1050841" cy="505689"/>
            </a:xfrm>
            <a:prstGeom prst="rect">
              <a:avLst/>
            </a:prstGeom>
          </p:spPr>
          <p:txBody>
            <a:bodyPr lIns="50800" tIns="50800" rIns="50800" bIns="50800" rtlCol="0" anchor="ctr"/>
            <a:lstStyle/>
            <a:p>
              <a:pPr algn="ctr">
                <a:lnSpc>
                  <a:spcPts val="5599"/>
                </a:lnSpc>
              </a:pPr>
              <a:r>
                <a:rPr lang="en-US" sz="3999">
                  <a:solidFill>
                    <a:srgbClr val="F8F8F8"/>
                  </a:solidFill>
                  <a:latin typeface="Be Vietnam Ultra-Bold"/>
                </a:rPr>
                <a:t>Scalability</a:t>
              </a: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8F8F8"/>
        </a:solidFill>
        <a:effectLst/>
      </p:bgPr>
    </p:bg>
    <p:spTree>
      <p:nvGrpSpPr>
        <p:cNvPr id="1" name=""/>
        <p:cNvGrpSpPr/>
        <p:nvPr/>
      </p:nvGrpSpPr>
      <p:grpSpPr>
        <a:xfrm>
          <a:off x="0" y="0"/>
          <a:ext cx="0" cy="0"/>
          <a:chOff x="0" y="0"/>
          <a:chExt cx="0" cy="0"/>
        </a:xfrm>
      </p:grpSpPr>
      <p:sp>
        <p:nvSpPr>
          <p:cNvPr id="23" name="Freeform: Shape 22">
            <a:extLst>
              <a:ext uri="{FF2B5EF4-FFF2-40B4-BE49-F238E27FC236}">
                <a16:creationId xmlns:a16="http://schemas.microsoft.com/office/drawing/2014/main" id="{0F15A16E-41FE-4F15-ACD9-B5430C269028}"/>
              </a:ext>
            </a:extLst>
          </p:cNvPr>
          <p:cNvSpPr/>
          <p:nvPr/>
        </p:nvSpPr>
        <p:spPr>
          <a:xfrm rot="-2415644">
            <a:off x="7931066" y="5296915"/>
            <a:ext cx="13500482" cy="5595706"/>
          </a:xfrm>
          <a:custGeom>
            <a:avLst/>
            <a:gdLst>
              <a:gd name="connsiteX0" fmla="*/ 13500482 w 13500482"/>
              <a:gd name="connsiteY0" fmla="*/ 0 h 5595706"/>
              <a:gd name="connsiteX1" fmla="*/ 13500482 w 13500482"/>
              <a:gd name="connsiteY1" fmla="*/ 407983 h 5595706"/>
              <a:gd name="connsiteX2" fmla="*/ 9107083 w 13500482"/>
              <a:gd name="connsiteY2" fmla="*/ 5595706 h 5595706"/>
              <a:gd name="connsiteX3" fmla="*/ 6607403 w 13500482"/>
              <a:gd name="connsiteY3" fmla="*/ 5595705 h 5595706"/>
              <a:gd name="connsiteX4" fmla="*/ 0 w 13500482"/>
              <a:gd name="connsiteY4" fmla="*/ 1 h 55957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500482" h="5595706">
                <a:moveTo>
                  <a:pt x="13500482" y="0"/>
                </a:moveTo>
                <a:lnTo>
                  <a:pt x="13500482" y="407983"/>
                </a:lnTo>
                <a:lnTo>
                  <a:pt x="9107083" y="5595706"/>
                </a:lnTo>
                <a:lnTo>
                  <a:pt x="6607403" y="5595705"/>
                </a:lnTo>
                <a:lnTo>
                  <a:pt x="0" y="1"/>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28700" y="2425073"/>
            <a:ext cx="8454036" cy="485676"/>
          </a:xfrm>
          <a:prstGeom prst="rect">
            <a:avLst/>
          </a:prstGeom>
        </p:spPr>
        <p:txBody>
          <a:bodyPr lIns="0" tIns="0" rIns="0" bIns="0" rtlCol="0" anchor="t">
            <a:spAutoFit/>
          </a:bodyPr>
          <a:lstStyle/>
          <a:p>
            <a:pPr marL="0" lvl="0" indent="0">
              <a:lnSpc>
                <a:spcPts val="3840"/>
              </a:lnSpc>
              <a:spcBef>
                <a:spcPct val="0"/>
              </a:spcBef>
            </a:pPr>
            <a:r>
              <a:rPr lang="en-US" sz="3200" u="none">
                <a:solidFill>
                  <a:srgbClr val="2667FF"/>
                </a:solidFill>
                <a:latin typeface="Be Vietnam"/>
              </a:rPr>
              <a:t>Solution # 1</a:t>
            </a:r>
          </a:p>
        </p:txBody>
      </p:sp>
      <p:sp>
        <p:nvSpPr>
          <p:cNvPr id="4" name="TextBox 4"/>
          <p:cNvSpPr txBox="1"/>
          <p:nvPr/>
        </p:nvSpPr>
        <p:spPr>
          <a:xfrm>
            <a:off x="1028700" y="3161766"/>
            <a:ext cx="8454036" cy="405765"/>
          </a:xfrm>
          <a:prstGeom prst="rect">
            <a:avLst/>
          </a:prstGeom>
        </p:spPr>
        <p:txBody>
          <a:bodyPr lIns="0" tIns="0" rIns="0" bIns="0" rtlCol="0" anchor="t">
            <a:spAutoFit/>
          </a:bodyPr>
          <a:lstStyle/>
          <a:p>
            <a:pPr>
              <a:lnSpc>
                <a:spcPts val="3359"/>
              </a:lnSpc>
            </a:pPr>
            <a:r>
              <a:rPr lang="en-US" sz="2400">
                <a:solidFill>
                  <a:srgbClr val="01003B"/>
                </a:solidFill>
                <a:latin typeface="IBM Plex Sans"/>
              </a:rPr>
              <a:t>Communication and Collaboration Module</a:t>
            </a:r>
          </a:p>
        </p:txBody>
      </p:sp>
      <p:grpSp>
        <p:nvGrpSpPr>
          <p:cNvPr id="5" name="Group 5"/>
          <p:cNvGrpSpPr/>
          <p:nvPr/>
        </p:nvGrpSpPr>
        <p:grpSpPr>
          <a:xfrm>
            <a:off x="1028700" y="5988488"/>
            <a:ext cx="8454036" cy="1142557"/>
            <a:chOff x="0" y="0"/>
            <a:chExt cx="11272048" cy="1523409"/>
          </a:xfrm>
        </p:grpSpPr>
        <p:sp>
          <p:nvSpPr>
            <p:cNvPr id="6" name="TextBox 6"/>
            <p:cNvSpPr txBox="1"/>
            <p:nvPr/>
          </p:nvSpPr>
          <p:spPr>
            <a:xfrm>
              <a:off x="0" y="0"/>
              <a:ext cx="11272048" cy="647700"/>
            </a:xfrm>
            <a:prstGeom prst="rect">
              <a:avLst/>
            </a:prstGeom>
          </p:spPr>
          <p:txBody>
            <a:bodyPr lIns="0" tIns="0" rIns="0" bIns="0" rtlCol="0" anchor="t">
              <a:spAutoFit/>
            </a:bodyPr>
            <a:lstStyle/>
            <a:p>
              <a:pPr marL="0" lvl="0" indent="0">
                <a:lnSpc>
                  <a:spcPts val="3840"/>
                </a:lnSpc>
                <a:spcBef>
                  <a:spcPct val="0"/>
                </a:spcBef>
              </a:pPr>
              <a:r>
                <a:rPr lang="en-US" sz="3200" u="none">
                  <a:solidFill>
                    <a:srgbClr val="2667FF"/>
                  </a:solidFill>
                  <a:latin typeface="Be Vietnam"/>
                </a:rPr>
                <a:t>Solution # 3</a:t>
              </a:r>
            </a:p>
          </p:txBody>
        </p:sp>
        <p:sp>
          <p:nvSpPr>
            <p:cNvPr id="7" name="TextBox 7"/>
            <p:cNvSpPr txBox="1"/>
            <p:nvPr/>
          </p:nvSpPr>
          <p:spPr>
            <a:xfrm>
              <a:off x="0" y="998264"/>
              <a:ext cx="11272048" cy="525145"/>
            </a:xfrm>
            <a:prstGeom prst="rect">
              <a:avLst/>
            </a:prstGeom>
          </p:spPr>
          <p:txBody>
            <a:bodyPr lIns="0" tIns="0" rIns="0" bIns="0" rtlCol="0" anchor="t">
              <a:spAutoFit/>
            </a:bodyPr>
            <a:lstStyle/>
            <a:p>
              <a:pPr>
                <a:lnSpc>
                  <a:spcPts val="3359"/>
                </a:lnSpc>
              </a:pPr>
              <a:r>
                <a:rPr lang="en-US" sz="2400">
                  <a:solidFill>
                    <a:srgbClr val="01003B"/>
                  </a:solidFill>
                  <a:latin typeface="IBM Plex Sans"/>
                </a:rPr>
                <a:t>Optimizing Staff Management</a:t>
              </a:r>
            </a:p>
          </p:txBody>
        </p:sp>
      </p:grpSp>
      <p:grpSp>
        <p:nvGrpSpPr>
          <p:cNvPr id="8" name="Group 8"/>
          <p:cNvGrpSpPr/>
          <p:nvPr/>
        </p:nvGrpSpPr>
        <p:grpSpPr>
          <a:xfrm>
            <a:off x="9482736" y="2427024"/>
            <a:ext cx="8454036" cy="1142557"/>
            <a:chOff x="0" y="0"/>
            <a:chExt cx="11272048" cy="1523409"/>
          </a:xfrm>
        </p:grpSpPr>
        <p:sp>
          <p:nvSpPr>
            <p:cNvPr id="9" name="TextBox 9"/>
            <p:cNvSpPr txBox="1"/>
            <p:nvPr/>
          </p:nvSpPr>
          <p:spPr>
            <a:xfrm>
              <a:off x="0" y="0"/>
              <a:ext cx="11272048" cy="647700"/>
            </a:xfrm>
            <a:prstGeom prst="rect">
              <a:avLst/>
            </a:prstGeom>
          </p:spPr>
          <p:txBody>
            <a:bodyPr lIns="0" tIns="0" rIns="0" bIns="0" rtlCol="0" anchor="t">
              <a:spAutoFit/>
            </a:bodyPr>
            <a:lstStyle/>
            <a:p>
              <a:pPr marL="0" lvl="0" indent="0">
                <a:lnSpc>
                  <a:spcPts val="3840"/>
                </a:lnSpc>
                <a:spcBef>
                  <a:spcPct val="0"/>
                </a:spcBef>
              </a:pPr>
              <a:r>
                <a:rPr lang="en-US" sz="3200" u="none">
                  <a:solidFill>
                    <a:srgbClr val="2667FF"/>
                  </a:solidFill>
                  <a:latin typeface="Be Vietnam"/>
                </a:rPr>
                <a:t>Solution # 5</a:t>
              </a:r>
            </a:p>
          </p:txBody>
        </p:sp>
        <p:sp>
          <p:nvSpPr>
            <p:cNvPr id="10" name="TextBox 10"/>
            <p:cNvSpPr txBox="1"/>
            <p:nvPr/>
          </p:nvSpPr>
          <p:spPr>
            <a:xfrm>
              <a:off x="0" y="998264"/>
              <a:ext cx="11272048" cy="525145"/>
            </a:xfrm>
            <a:prstGeom prst="rect">
              <a:avLst/>
            </a:prstGeom>
          </p:spPr>
          <p:txBody>
            <a:bodyPr lIns="0" tIns="0" rIns="0" bIns="0" rtlCol="0" anchor="t">
              <a:spAutoFit/>
            </a:bodyPr>
            <a:lstStyle/>
            <a:p>
              <a:pPr>
                <a:lnSpc>
                  <a:spcPts val="3359"/>
                </a:lnSpc>
              </a:pPr>
              <a:r>
                <a:rPr lang="en-US" sz="2400">
                  <a:solidFill>
                    <a:srgbClr val="01003B"/>
                  </a:solidFill>
                  <a:latin typeface="IBM Plex Sans"/>
                </a:rPr>
                <a:t>Melbo the Chatbot</a:t>
              </a:r>
            </a:p>
          </p:txBody>
        </p:sp>
      </p:grpSp>
      <p:sp>
        <p:nvSpPr>
          <p:cNvPr id="11" name="TextBox 11"/>
          <p:cNvSpPr txBox="1"/>
          <p:nvPr/>
        </p:nvSpPr>
        <p:spPr>
          <a:xfrm>
            <a:off x="1028700" y="1019175"/>
            <a:ext cx="10387445" cy="1076292"/>
          </a:xfrm>
          <a:prstGeom prst="rect">
            <a:avLst/>
          </a:prstGeom>
        </p:spPr>
        <p:txBody>
          <a:bodyPr lIns="0" tIns="0" rIns="0" bIns="0" rtlCol="0" anchor="t">
            <a:spAutoFit/>
          </a:bodyPr>
          <a:lstStyle/>
          <a:p>
            <a:pPr>
              <a:lnSpc>
                <a:spcPts val="8400"/>
              </a:lnSpc>
            </a:pPr>
            <a:r>
              <a:rPr lang="en-US" sz="7000">
                <a:solidFill>
                  <a:srgbClr val="01003B"/>
                </a:solidFill>
                <a:latin typeface="Be Vietnam Ultra-Bold"/>
              </a:rPr>
              <a:t>Proposed Solutions</a:t>
            </a:r>
          </a:p>
        </p:txBody>
      </p:sp>
      <p:grpSp>
        <p:nvGrpSpPr>
          <p:cNvPr id="12" name="Group 12"/>
          <p:cNvGrpSpPr/>
          <p:nvPr/>
        </p:nvGrpSpPr>
        <p:grpSpPr>
          <a:xfrm>
            <a:off x="1028700" y="4207756"/>
            <a:ext cx="8504904" cy="1142557"/>
            <a:chOff x="0" y="0"/>
            <a:chExt cx="11339873" cy="1523409"/>
          </a:xfrm>
        </p:grpSpPr>
        <p:sp>
          <p:nvSpPr>
            <p:cNvPr id="13" name="TextBox 13"/>
            <p:cNvSpPr txBox="1"/>
            <p:nvPr/>
          </p:nvSpPr>
          <p:spPr>
            <a:xfrm>
              <a:off x="0" y="0"/>
              <a:ext cx="11272048" cy="647700"/>
            </a:xfrm>
            <a:prstGeom prst="rect">
              <a:avLst/>
            </a:prstGeom>
          </p:spPr>
          <p:txBody>
            <a:bodyPr lIns="0" tIns="0" rIns="0" bIns="0" rtlCol="0" anchor="t">
              <a:spAutoFit/>
            </a:bodyPr>
            <a:lstStyle/>
            <a:p>
              <a:pPr marL="0" lvl="0" indent="0">
                <a:lnSpc>
                  <a:spcPts val="3840"/>
                </a:lnSpc>
                <a:spcBef>
                  <a:spcPct val="0"/>
                </a:spcBef>
              </a:pPr>
              <a:r>
                <a:rPr lang="en-US" sz="3200" u="none">
                  <a:solidFill>
                    <a:srgbClr val="2667FF"/>
                  </a:solidFill>
                  <a:latin typeface="Be Vietnam"/>
                </a:rPr>
                <a:t>Solution # 2</a:t>
              </a:r>
            </a:p>
          </p:txBody>
        </p:sp>
        <p:sp>
          <p:nvSpPr>
            <p:cNvPr id="14" name="TextBox 14"/>
            <p:cNvSpPr txBox="1"/>
            <p:nvPr/>
          </p:nvSpPr>
          <p:spPr>
            <a:xfrm>
              <a:off x="67825" y="998264"/>
              <a:ext cx="11272048" cy="525145"/>
            </a:xfrm>
            <a:prstGeom prst="rect">
              <a:avLst/>
            </a:prstGeom>
          </p:spPr>
          <p:txBody>
            <a:bodyPr lIns="0" tIns="0" rIns="0" bIns="0" rtlCol="0" anchor="t">
              <a:spAutoFit/>
            </a:bodyPr>
            <a:lstStyle/>
            <a:p>
              <a:pPr>
                <a:lnSpc>
                  <a:spcPts val="3359"/>
                </a:lnSpc>
              </a:pPr>
              <a:r>
                <a:rPr lang="en-US" sz="2400">
                  <a:solidFill>
                    <a:srgbClr val="01003B"/>
                  </a:solidFill>
                  <a:latin typeface="IBM Plex Sans"/>
                </a:rPr>
                <a:t>Airside Safety Inspection</a:t>
              </a:r>
            </a:p>
          </p:txBody>
        </p:sp>
      </p:grpSp>
      <p:grpSp>
        <p:nvGrpSpPr>
          <p:cNvPr id="15" name="Group 15"/>
          <p:cNvGrpSpPr/>
          <p:nvPr/>
        </p:nvGrpSpPr>
        <p:grpSpPr>
          <a:xfrm>
            <a:off x="1028700" y="7769220"/>
            <a:ext cx="8454036" cy="1142557"/>
            <a:chOff x="0" y="0"/>
            <a:chExt cx="11272048" cy="1523409"/>
          </a:xfrm>
        </p:grpSpPr>
        <p:sp>
          <p:nvSpPr>
            <p:cNvPr id="16" name="TextBox 16"/>
            <p:cNvSpPr txBox="1"/>
            <p:nvPr/>
          </p:nvSpPr>
          <p:spPr>
            <a:xfrm>
              <a:off x="0" y="0"/>
              <a:ext cx="11272048" cy="647700"/>
            </a:xfrm>
            <a:prstGeom prst="rect">
              <a:avLst/>
            </a:prstGeom>
          </p:spPr>
          <p:txBody>
            <a:bodyPr lIns="0" tIns="0" rIns="0" bIns="0" rtlCol="0" anchor="t">
              <a:spAutoFit/>
            </a:bodyPr>
            <a:lstStyle/>
            <a:p>
              <a:pPr marL="0" lvl="0" indent="0">
                <a:lnSpc>
                  <a:spcPts val="3840"/>
                </a:lnSpc>
                <a:spcBef>
                  <a:spcPct val="0"/>
                </a:spcBef>
              </a:pPr>
              <a:r>
                <a:rPr lang="en-US" sz="3200" u="none">
                  <a:solidFill>
                    <a:srgbClr val="2667FF"/>
                  </a:solidFill>
                  <a:latin typeface="Be Vietnam"/>
                </a:rPr>
                <a:t>Solution # 4</a:t>
              </a:r>
            </a:p>
          </p:txBody>
        </p:sp>
        <p:sp>
          <p:nvSpPr>
            <p:cNvPr id="17" name="TextBox 17"/>
            <p:cNvSpPr txBox="1"/>
            <p:nvPr/>
          </p:nvSpPr>
          <p:spPr>
            <a:xfrm>
              <a:off x="0" y="998264"/>
              <a:ext cx="11272048" cy="525145"/>
            </a:xfrm>
            <a:prstGeom prst="rect">
              <a:avLst/>
            </a:prstGeom>
          </p:spPr>
          <p:txBody>
            <a:bodyPr lIns="0" tIns="0" rIns="0" bIns="0" rtlCol="0" anchor="t">
              <a:spAutoFit/>
            </a:bodyPr>
            <a:lstStyle/>
            <a:p>
              <a:pPr>
                <a:lnSpc>
                  <a:spcPts val="3359"/>
                </a:lnSpc>
              </a:pPr>
              <a:r>
                <a:rPr lang="en-US" sz="2400">
                  <a:solidFill>
                    <a:srgbClr val="01003B"/>
                  </a:solidFill>
                  <a:latin typeface="IBM Plex Sans"/>
                </a:rPr>
                <a:t>Live Incident Management</a:t>
              </a:r>
            </a:p>
          </p:txBody>
        </p:sp>
      </p:grpSp>
      <p:grpSp>
        <p:nvGrpSpPr>
          <p:cNvPr id="18" name="Group 18"/>
          <p:cNvGrpSpPr/>
          <p:nvPr/>
        </p:nvGrpSpPr>
        <p:grpSpPr>
          <a:xfrm>
            <a:off x="9482736" y="4207756"/>
            <a:ext cx="8454036" cy="1142557"/>
            <a:chOff x="0" y="0"/>
            <a:chExt cx="11272048" cy="1523409"/>
          </a:xfrm>
        </p:grpSpPr>
        <p:sp>
          <p:nvSpPr>
            <p:cNvPr id="19" name="TextBox 19"/>
            <p:cNvSpPr txBox="1"/>
            <p:nvPr/>
          </p:nvSpPr>
          <p:spPr>
            <a:xfrm>
              <a:off x="0" y="0"/>
              <a:ext cx="11272048" cy="647700"/>
            </a:xfrm>
            <a:prstGeom prst="rect">
              <a:avLst/>
            </a:prstGeom>
          </p:spPr>
          <p:txBody>
            <a:bodyPr lIns="0" tIns="0" rIns="0" bIns="0" rtlCol="0" anchor="t">
              <a:spAutoFit/>
            </a:bodyPr>
            <a:lstStyle/>
            <a:p>
              <a:pPr marL="0" lvl="0" indent="0">
                <a:lnSpc>
                  <a:spcPts val="3840"/>
                </a:lnSpc>
                <a:spcBef>
                  <a:spcPct val="0"/>
                </a:spcBef>
              </a:pPr>
              <a:r>
                <a:rPr lang="en-US" sz="3200" u="none">
                  <a:solidFill>
                    <a:srgbClr val="2667FF"/>
                  </a:solidFill>
                  <a:latin typeface="Be Vietnam"/>
                </a:rPr>
                <a:t>Solution # 6</a:t>
              </a:r>
            </a:p>
          </p:txBody>
        </p:sp>
        <p:sp>
          <p:nvSpPr>
            <p:cNvPr id="20" name="TextBox 20"/>
            <p:cNvSpPr txBox="1"/>
            <p:nvPr/>
          </p:nvSpPr>
          <p:spPr>
            <a:xfrm>
              <a:off x="0" y="998264"/>
              <a:ext cx="11272048" cy="525145"/>
            </a:xfrm>
            <a:prstGeom prst="rect">
              <a:avLst/>
            </a:prstGeom>
          </p:spPr>
          <p:txBody>
            <a:bodyPr lIns="0" tIns="0" rIns="0" bIns="0" rtlCol="0" anchor="t">
              <a:spAutoFit/>
            </a:bodyPr>
            <a:lstStyle/>
            <a:p>
              <a:pPr>
                <a:lnSpc>
                  <a:spcPts val="3359"/>
                </a:lnSpc>
              </a:pPr>
              <a:r>
                <a:rPr lang="en-US" sz="2400">
                  <a:solidFill>
                    <a:srgbClr val="01003B"/>
                  </a:solidFill>
                  <a:latin typeface="IBM Plex Sans"/>
                </a:rPr>
                <a:t>Sustainable Goals</a:t>
              </a: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sp>
        <p:nvSpPr>
          <p:cNvPr id="3" name="Freeform 3"/>
          <p:cNvSpPr/>
          <p:nvPr/>
        </p:nvSpPr>
        <p:spPr>
          <a:xfrm>
            <a:off x="365973" y="5027280"/>
            <a:ext cx="7222511" cy="4032500"/>
          </a:xfrm>
          <a:custGeom>
            <a:avLst/>
            <a:gdLst/>
            <a:ahLst/>
            <a:cxnLst/>
            <a:rect l="l" t="t" r="r" b="b"/>
            <a:pathLst>
              <a:path w="7222511" h="4032500">
                <a:moveTo>
                  <a:pt x="0" y="0"/>
                </a:moveTo>
                <a:lnTo>
                  <a:pt x="7222511" y="0"/>
                </a:lnTo>
                <a:lnTo>
                  <a:pt x="7222511" y="4032499"/>
                </a:lnTo>
                <a:lnTo>
                  <a:pt x="0" y="4032499"/>
                </a:lnTo>
                <a:lnTo>
                  <a:pt x="0" y="0"/>
                </a:lnTo>
                <a:close/>
              </a:path>
            </a:pathLst>
          </a:custGeom>
          <a:blipFill>
            <a:blip r:embed="rId3"/>
            <a:stretch>
              <a:fillRect t="-54" b="-1537"/>
            </a:stretch>
          </a:blipFill>
        </p:spPr>
      </p:sp>
      <p:graphicFrame>
        <p:nvGraphicFramePr>
          <p:cNvPr id="4" name="Table 4"/>
          <p:cNvGraphicFramePr>
            <a:graphicFrameLocks noGrp="1"/>
          </p:cNvGraphicFramePr>
          <p:nvPr/>
        </p:nvGraphicFramePr>
        <p:xfrm>
          <a:off x="7771036" y="763969"/>
          <a:ext cx="10146184" cy="8759062"/>
        </p:xfrm>
        <a:graphic>
          <a:graphicData uri="http://schemas.openxmlformats.org/drawingml/2006/table">
            <a:tbl>
              <a:tblPr/>
              <a:tblGrid>
                <a:gridCol w="1327738">
                  <a:extLst>
                    <a:ext uri="{9D8B030D-6E8A-4147-A177-3AD203B41FA5}">
                      <a16:colId xmlns:a16="http://schemas.microsoft.com/office/drawing/2014/main" val="20000"/>
                    </a:ext>
                  </a:extLst>
                </a:gridCol>
                <a:gridCol w="8818446">
                  <a:extLst>
                    <a:ext uri="{9D8B030D-6E8A-4147-A177-3AD203B41FA5}">
                      <a16:colId xmlns:a16="http://schemas.microsoft.com/office/drawing/2014/main" val="20001"/>
                    </a:ext>
                  </a:extLst>
                </a:gridCol>
              </a:tblGrid>
              <a:tr h="1573336">
                <a:tc>
                  <a:txBody>
                    <a:bodyPr/>
                    <a:lstStyle/>
                    <a:p>
                      <a:pPr algn="ctr">
                        <a:lnSpc>
                          <a:spcPts val="2940"/>
                        </a:lnSpc>
                        <a:defRPr/>
                      </a:pPr>
                      <a:r>
                        <a:rPr lang="en-US" sz="2100">
                          <a:solidFill>
                            <a:srgbClr val="F8F8F8"/>
                          </a:solidFill>
                          <a:latin typeface="IBM Plex Sans Bold"/>
                        </a:rPr>
                        <a:t>1</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The Communication and Collaboration module of our platform includes the powerful </a:t>
                      </a:r>
                      <a:r>
                        <a:rPr lang="en-US" sz="2099">
                          <a:solidFill>
                            <a:srgbClr val="F8F8F8"/>
                          </a:solidFill>
                          <a:latin typeface="IBM Plex Sans Bold"/>
                        </a:rPr>
                        <a:t>Unified Messaging System (UMS)</a:t>
                      </a:r>
                      <a:r>
                        <a:rPr lang="en-US" sz="2099">
                          <a:solidFill>
                            <a:srgbClr val="F8F8F8"/>
                          </a:solidFill>
                          <a:latin typeface="IBM Plex Sans"/>
                        </a:rPr>
                        <a:t> and </a:t>
                      </a:r>
                      <a:r>
                        <a:rPr lang="en-US" sz="2099">
                          <a:solidFill>
                            <a:srgbClr val="F8F8F8"/>
                          </a:solidFill>
                          <a:latin typeface="IBM Plex Sans Bold"/>
                        </a:rPr>
                        <a:t>Request Management System (RMS)</a:t>
                      </a:r>
                      <a:r>
                        <a:rPr lang="en-US" sz="2099">
                          <a:solidFill>
                            <a:srgbClr val="F8F8F8"/>
                          </a:solidFill>
                          <a:latin typeface="IBM Plex Sans"/>
                        </a:rPr>
                        <a:t>.</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0"/>
                  </a:ext>
                </a:extLst>
              </a:tr>
              <a:tr h="1945215">
                <a:tc>
                  <a:txBody>
                    <a:bodyPr/>
                    <a:lstStyle/>
                    <a:p>
                      <a:pPr algn="ctr">
                        <a:lnSpc>
                          <a:spcPts val="2940"/>
                        </a:lnSpc>
                        <a:defRPr/>
                      </a:pPr>
                      <a:r>
                        <a:rPr lang="en-US" sz="2100">
                          <a:solidFill>
                            <a:srgbClr val="F8F8F8"/>
                          </a:solidFill>
                          <a:latin typeface="IBM Plex Sans Bold"/>
                        </a:rPr>
                        <a:t>2</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With UMS, airport staff can seamlessly communicate with each other, fostering collaboration and enhancing operational efficiency.This innate feature enables real-time messaging, file sharing, and team collaboration, ensuring smooth communication across departments.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1"/>
                  </a:ext>
                </a:extLst>
              </a:tr>
              <a:tr h="1573336">
                <a:tc>
                  <a:txBody>
                    <a:bodyPr/>
                    <a:lstStyle/>
                    <a:p>
                      <a:pPr algn="ctr">
                        <a:lnSpc>
                          <a:spcPts val="2940"/>
                        </a:lnSpc>
                        <a:defRPr/>
                      </a:pPr>
                      <a:r>
                        <a:rPr lang="en-US" sz="2100">
                          <a:solidFill>
                            <a:srgbClr val="F8F8F8"/>
                          </a:solidFill>
                          <a:latin typeface="IBM Plex Sans Bold"/>
                        </a:rPr>
                        <a:t>3</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Our robust Request Management System (RMS) empowers staff at Melbourne Airport to create and manage service, work, and HR requests seamlessly across various departments.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2"/>
                  </a:ext>
                </a:extLst>
              </a:tr>
              <a:tr h="1721960">
                <a:tc>
                  <a:txBody>
                    <a:bodyPr/>
                    <a:lstStyle/>
                    <a:p>
                      <a:pPr algn="ctr">
                        <a:lnSpc>
                          <a:spcPts val="2940"/>
                        </a:lnSpc>
                        <a:defRPr/>
                      </a:pPr>
                      <a:r>
                        <a:rPr lang="en-US" sz="2100">
                          <a:solidFill>
                            <a:srgbClr val="F8F8F8"/>
                          </a:solidFill>
                          <a:latin typeface="IBM Plex Sans Bold"/>
                        </a:rPr>
                        <a:t>4</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With RMS, teams can streamline their workflows, ensuring efficient coordination and timely resolution of requests, ultimately enhancing overall operational effectiveness.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3"/>
                  </a:ext>
                </a:extLst>
              </a:tr>
              <a:tr h="1945215">
                <a:tc>
                  <a:txBody>
                    <a:bodyPr/>
                    <a:lstStyle/>
                    <a:p>
                      <a:pPr algn="ctr">
                        <a:lnSpc>
                          <a:spcPts val="2940"/>
                        </a:lnSpc>
                        <a:defRPr/>
                      </a:pPr>
                      <a:r>
                        <a:rPr lang="en-US" sz="2100">
                          <a:solidFill>
                            <a:srgbClr val="F8F8F8"/>
                          </a:solidFill>
                          <a:latin typeface="IBM Plex Sans Bold"/>
                        </a:rPr>
                        <a:t>5</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It also doubles as a User Management System, managing user identities, access rights, and authentication for system security and Ensures secure access to RMS and other essential systems while maintaining user roles and permissions for operational integrity.</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5" name="TextBox 5"/>
          <p:cNvSpPr txBox="1"/>
          <p:nvPr/>
        </p:nvSpPr>
        <p:spPr>
          <a:xfrm>
            <a:off x="365973" y="710235"/>
            <a:ext cx="6883034" cy="2524125"/>
          </a:xfrm>
          <a:prstGeom prst="rect">
            <a:avLst/>
          </a:prstGeom>
        </p:spPr>
        <p:txBody>
          <a:bodyPr lIns="0" tIns="0" rIns="0" bIns="0" rtlCol="0" anchor="t">
            <a:spAutoFit/>
          </a:bodyPr>
          <a:lstStyle/>
          <a:p>
            <a:pPr algn="l">
              <a:lnSpc>
                <a:spcPts val="6600"/>
              </a:lnSpc>
            </a:pPr>
            <a:r>
              <a:rPr lang="en-US" sz="5500">
                <a:solidFill>
                  <a:srgbClr val="F8F8F8"/>
                </a:solidFill>
                <a:latin typeface="Be Vietnam Ultra-Bold"/>
              </a:rPr>
              <a:t>Communication and Collaboration Module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aphicFrame>
        <p:nvGraphicFramePr>
          <p:cNvPr id="3" name="Table 3"/>
          <p:cNvGraphicFramePr>
            <a:graphicFrameLocks noGrp="1"/>
          </p:cNvGraphicFramePr>
          <p:nvPr/>
        </p:nvGraphicFramePr>
        <p:xfrm>
          <a:off x="7427285" y="466725"/>
          <a:ext cx="10146184" cy="9353551"/>
        </p:xfrm>
        <a:graphic>
          <a:graphicData uri="http://schemas.openxmlformats.org/drawingml/2006/table">
            <a:tbl>
              <a:tblPr/>
              <a:tblGrid>
                <a:gridCol w="1327738">
                  <a:extLst>
                    <a:ext uri="{9D8B030D-6E8A-4147-A177-3AD203B41FA5}">
                      <a16:colId xmlns:a16="http://schemas.microsoft.com/office/drawing/2014/main" val="20000"/>
                    </a:ext>
                  </a:extLst>
                </a:gridCol>
                <a:gridCol w="8818446">
                  <a:extLst>
                    <a:ext uri="{9D8B030D-6E8A-4147-A177-3AD203B41FA5}">
                      <a16:colId xmlns:a16="http://schemas.microsoft.com/office/drawing/2014/main" val="20001"/>
                    </a:ext>
                  </a:extLst>
                </a:gridCol>
              </a:tblGrid>
              <a:tr h="1945081">
                <a:tc>
                  <a:txBody>
                    <a:bodyPr/>
                    <a:lstStyle/>
                    <a:p>
                      <a:pPr algn="ctr">
                        <a:lnSpc>
                          <a:spcPts val="2940"/>
                        </a:lnSpc>
                        <a:defRPr/>
                      </a:pPr>
                      <a:r>
                        <a:rPr lang="en-US" sz="2100">
                          <a:solidFill>
                            <a:srgbClr val="F8F8F8"/>
                          </a:solidFill>
                          <a:latin typeface="IBM Plex Sans Bold"/>
                        </a:rPr>
                        <a:t>1</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Providing Integrated Video Intelligence by Utilizing </a:t>
                      </a:r>
                      <a:r>
                        <a:rPr lang="en-US" sz="2099">
                          <a:solidFill>
                            <a:srgbClr val="F8F8F8"/>
                          </a:solidFill>
                          <a:latin typeface="IBM Plex Sans Bold"/>
                        </a:rPr>
                        <a:t>Google's Video Intelligence AI API</a:t>
                      </a:r>
                      <a:r>
                        <a:rPr lang="en-US" sz="2099">
                          <a:solidFill>
                            <a:srgbClr val="F8F8F8"/>
                          </a:solidFill>
                          <a:latin typeface="IBM Plex Sans"/>
                        </a:rPr>
                        <a:t> to continuously monitor aircraft conditions using camera sensors, ensuring real-time anomaly detection pre-flight and post-landing.</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0"/>
                  </a:ext>
                </a:extLst>
              </a:tr>
              <a:tr h="1573227">
                <a:tc>
                  <a:txBody>
                    <a:bodyPr/>
                    <a:lstStyle/>
                    <a:p>
                      <a:pPr algn="ctr">
                        <a:lnSpc>
                          <a:spcPts val="2940"/>
                        </a:lnSpc>
                        <a:defRPr/>
                      </a:pPr>
                      <a:r>
                        <a:rPr lang="en-US" sz="2100">
                          <a:solidFill>
                            <a:srgbClr val="F8F8F8"/>
                          </a:solidFill>
                          <a:latin typeface="IBM Plex Sans Bold"/>
                        </a:rPr>
                        <a:t>2</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Pre-Flight Anomaly Detection by Employing </a:t>
                      </a:r>
                      <a:r>
                        <a:rPr lang="en-US" sz="2099">
                          <a:solidFill>
                            <a:srgbClr val="F8F8F8"/>
                          </a:solidFill>
                          <a:latin typeface="IBM Plex Sans Bold"/>
                        </a:rPr>
                        <a:t>Google Vision API</a:t>
                      </a:r>
                      <a:r>
                        <a:rPr lang="en-US" sz="2099">
                          <a:solidFill>
                            <a:srgbClr val="F8F8F8"/>
                          </a:solidFill>
                          <a:latin typeface="IBM Plex Sans"/>
                        </a:rPr>
                        <a:t> for precise anomaly detection, promptly alerting ground , allowing immediate corrective actions.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1"/>
                  </a:ext>
                </a:extLst>
              </a:tr>
              <a:tr h="1945081">
                <a:tc>
                  <a:txBody>
                    <a:bodyPr/>
                    <a:lstStyle/>
                    <a:p>
                      <a:pPr algn="ctr">
                        <a:lnSpc>
                          <a:spcPts val="2940"/>
                        </a:lnSpc>
                        <a:defRPr/>
                      </a:pPr>
                      <a:r>
                        <a:rPr lang="en-US" sz="2100">
                          <a:solidFill>
                            <a:srgbClr val="F8F8F8"/>
                          </a:solidFill>
                          <a:latin typeface="IBM Plex Sans Bold"/>
                        </a:rPr>
                        <a:t>3</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Analyze post-flight video data with </a:t>
                      </a:r>
                      <a:r>
                        <a:rPr lang="en-US" sz="2099">
                          <a:solidFill>
                            <a:srgbClr val="F8F8F8"/>
                          </a:solidFill>
                          <a:latin typeface="IBM Plex Sans Bold"/>
                        </a:rPr>
                        <a:t>Google's Video Intelligence AI API</a:t>
                      </a:r>
                      <a:r>
                        <a:rPr lang="en-US" sz="2099">
                          <a:solidFill>
                            <a:srgbClr val="F8F8F8"/>
                          </a:solidFill>
                          <a:latin typeface="IBM Plex Sans"/>
                        </a:rPr>
                        <a:t> and historical data from Kaggle, ensuring the integrity of aircraft instruments and external components. Provide prioritized inspection guidance to ground staff for thorough post-landing checks.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2"/>
                  </a:ext>
                </a:extLst>
              </a:tr>
              <a:tr h="1945081">
                <a:tc>
                  <a:txBody>
                    <a:bodyPr/>
                    <a:lstStyle/>
                    <a:p>
                      <a:pPr algn="ctr">
                        <a:lnSpc>
                          <a:spcPts val="2940"/>
                        </a:lnSpc>
                        <a:defRPr/>
                      </a:pPr>
                      <a:r>
                        <a:rPr lang="en-US" sz="2100">
                          <a:solidFill>
                            <a:srgbClr val="F8F8F8"/>
                          </a:solidFill>
                          <a:latin typeface="IBM Plex Sans Bold"/>
                        </a:rPr>
                        <a:t>4</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 Leverage Kaggle's historical data combined with AI algorithms </a:t>
                      </a:r>
                      <a:r>
                        <a:rPr lang="en-US" sz="2099">
                          <a:solidFill>
                            <a:srgbClr val="F8F8F8"/>
                          </a:solidFill>
                          <a:latin typeface="IBM Plex Sans Bold"/>
                        </a:rPr>
                        <a:t>Random Forest</a:t>
                      </a:r>
                      <a:r>
                        <a:rPr lang="en-US" sz="2099">
                          <a:solidFill>
                            <a:srgbClr val="F8F8F8"/>
                          </a:solidFill>
                          <a:latin typeface="IBM Plex Sans"/>
                        </a:rPr>
                        <a:t> to train a prototype machine learning model tailored specifically to suggest or trigger the concerned team optimizing inspections.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3"/>
                  </a:ext>
                </a:extLst>
              </a:tr>
              <a:tr h="1945081">
                <a:tc>
                  <a:txBody>
                    <a:bodyPr/>
                    <a:lstStyle/>
                    <a:p>
                      <a:pPr algn="ctr">
                        <a:lnSpc>
                          <a:spcPts val="2940"/>
                        </a:lnSpc>
                        <a:defRPr/>
                      </a:pPr>
                      <a:r>
                        <a:rPr lang="en-US" sz="2100">
                          <a:solidFill>
                            <a:srgbClr val="F8F8F8"/>
                          </a:solidFill>
                          <a:latin typeface="IBM Plex Sans Bold"/>
                        </a:rPr>
                        <a:t>5</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Offer real-time guidance to ground staff during inspections, ensuring compliance with safety protocols and accurate verification of aircraft integrity using Google tools and API like </a:t>
                      </a:r>
                      <a:r>
                        <a:rPr lang="en-US" sz="2099">
                          <a:solidFill>
                            <a:srgbClr val="F8F8F8"/>
                          </a:solidFill>
                          <a:latin typeface="IBM Plex Sans Bold"/>
                        </a:rPr>
                        <a:t>Google BigQuery</a:t>
                      </a:r>
                      <a:r>
                        <a:rPr lang="en-US" sz="2099">
                          <a:solidFill>
                            <a:srgbClr val="F8F8F8"/>
                          </a:solidFill>
                          <a:latin typeface="IBM Plex Sans"/>
                        </a:rPr>
                        <a:t> and </a:t>
                      </a:r>
                      <a:r>
                        <a:rPr lang="en-US" sz="2099">
                          <a:solidFill>
                            <a:srgbClr val="F8F8F8"/>
                          </a:solidFill>
                          <a:latin typeface="IBM Plex Sans Bold"/>
                        </a:rPr>
                        <a:t>Google Cloud Vision API</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523094" y="766216"/>
            <a:ext cx="4817522" cy="1685925"/>
          </a:xfrm>
          <a:prstGeom prst="rect">
            <a:avLst/>
          </a:prstGeom>
        </p:spPr>
        <p:txBody>
          <a:bodyPr lIns="0" tIns="0" rIns="0" bIns="0" rtlCol="0" anchor="t">
            <a:spAutoFit/>
          </a:bodyPr>
          <a:lstStyle/>
          <a:p>
            <a:pPr algn="l">
              <a:lnSpc>
                <a:spcPts val="6600"/>
              </a:lnSpc>
            </a:pPr>
            <a:r>
              <a:rPr lang="en-US" sz="5500">
                <a:solidFill>
                  <a:srgbClr val="F8F8F8"/>
                </a:solidFill>
                <a:latin typeface="Be Vietnam Ultra-Bold"/>
              </a:rPr>
              <a:t>Airside Safety Inspection</a:t>
            </a:r>
          </a:p>
        </p:txBody>
      </p:sp>
      <p:sp>
        <p:nvSpPr>
          <p:cNvPr id="5" name="Freeform 5"/>
          <p:cNvSpPr/>
          <p:nvPr/>
        </p:nvSpPr>
        <p:spPr>
          <a:xfrm>
            <a:off x="523094" y="3715936"/>
            <a:ext cx="6602525" cy="5542364"/>
          </a:xfrm>
          <a:custGeom>
            <a:avLst/>
            <a:gdLst/>
            <a:ahLst/>
            <a:cxnLst/>
            <a:rect l="l" t="t" r="r" b="b"/>
            <a:pathLst>
              <a:path w="6602525" h="5542364">
                <a:moveTo>
                  <a:pt x="0" y="0"/>
                </a:moveTo>
                <a:lnTo>
                  <a:pt x="6602525" y="0"/>
                </a:lnTo>
                <a:lnTo>
                  <a:pt x="6602525" y="5542364"/>
                </a:lnTo>
                <a:lnTo>
                  <a:pt x="0" y="5542364"/>
                </a:lnTo>
                <a:lnTo>
                  <a:pt x="0" y="0"/>
                </a:lnTo>
                <a:close/>
              </a:path>
            </a:pathLst>
          </a:custGeom>
          <a:blipFill>
            <a:blip r:embed="rId3"/>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aphicFrame>
        <p:nvGraphicFramePr>
          <p:cNvPr id="3" name="Table 3"/>
          <p:cNvGraphicFramePr>
            <a:graphicFrameLocks noGrp="1"/>
          </p:cNvGraphicFramePr>
          <p:nvPr/>
        </p:nvGraphicFramePr>
        <p:xfrm>
          <a:off x="7728332" y="652462"/>
          <a:ext cx="10103676" cy="8982074"/>
        </p:xfrm>
        <a:graphic>
          <a:graphicData uri="http://schemas.openxmlformats.org/drawingml/2006/table">
            <a:tbl>
              <a:tblPr/>
              <a:tblGrid>
                <a:gridCol w="1322176">
                  <a:extLst>
                    <a:ext uri="{9D8B030D-6E8A-4147-A177-3AD203B41FA5}">
                      <a16:colId xmlns:a16="http://schemas.microsoft.com/office/drawing/2014/main" val="20000"/>
                    </a:ext>
                  </a:extLst>
                </a:gridCol>
                <a:gridCol w="8781500">
                  <a:extLst>
                    <a:ext uri="{9D8B030D-6E8A-4147-A177-3AD203B41FA5}">
                      <a16:colId xmlns:a16="http://schemas.microsoft.com/office/drawing/2014/main" val="20001"/>
                    </a:ext>
                  </a:extLst>
                </a:gridCol>
              </a:tblGrid>
              <a:tr h="1573293">
                <a:tc>
                  <a:txBody>
                    <a:bodyPr/>
                    <a:lstStyle/>
                    <a:p>
                      <a:pPr algn="ctr">
                        <a:lnSpc>
                          <a:spcPts val="2940"/>
                        </a:lnSpc>
                        <a:defRPr/>
                      </a:pPr>
                      <a:r>
                        <a:rPr lang="en-US" sz="2100">
                          <a:solidFill>
                            <a:srgbClr val="F8F8F8"/>
                          </a:solidFill>
                          <a:latin typeface="IBM Plex Sans Bold"/>
                        </a:rPr>
                        <a:t>1</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Automated Task Allocation and Workload Balancing tools (</a:t>
                      </a:r>
                      <a:r>
                        <a:rPr lang="en-US" sz="2099">
                          <a:solidFill>
                            <a:srgbClr val="F8F8F8"/>
                          </a:solidFill>
                          <a:latin typeface="IBM Plex Sans Bold"/>
                        </a:rPr>
                        <a:t>Trello</a:t>
                      </a:r>
                      <a:r>
                        <a:rPr lang="en-US" sz="2099">
                          <a:solidFill>
                            <a:srgbClr val="F8F8F8"/>
                          </a:solidFill>
                          <a:latin typeface="IBM Plex Sans"/>
                        </a:rPr>
                        <a:t>) utilize AI algorithms to analyze historical data, current workloads, employee skills, and availability .</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0"/>
                  </a:ext>
                </a:extLst>
              </a:tr>
              <a:tr h="1573293">
                <a:tc>
                  <a:txBody>
                    <a:bodyPr/>
                    <a:lstStyle/>
                    <a:p>
                      <a:pPr algn="ctr">
                        <a:lnSpc>
                          <a:spcPts val="2940"/>
                        </a:lnSpc>
                        <a:defRPr/>
                      </a:pPr>
                      <a:r>
                        <a:rPr lang="en-US" sz="2100">
                          <a:solidFill>
                            <a:srgbClr val="F8F8F8"/>
                          </a:solidFill>
                          <a:latin typeface="IBM Plex Sans Bold"/>
                        </a:rPr>
                        <a:t>2</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Utilizing machine learning model </a:t>
                      </a:r>
                      <a:r>
                        <a:rPr lang="en-US" sz="2099">
                          <a:solidFill>
                            <a:srgbClr val="F8F8F8"/>
                          </a:solidFill>
                          <a:latin typeface="IBM Plex Sans Bold"/>
                        </a:rPr>
                        <a:t>ARIMA</a:t>
                      </a:r>
                      <a:r>
                        <a:rPr lang="en-US" sz="2099">
                          <a:solidFill>
                            <a:srgbClr val="F8F8F8"/>
                          </a:solidFill>
                          <a:latin typeface="IBM Plex Sans"/>
                        </a:rPr>
                        <a:t> to predict resource availability and anticipate fluctuations in demand, enabling real-time adjustments to schedules.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1"/>
                  </a:ext>
                </a:extLst>
              </a:tr>
              <a:tr h="1945163">
                <a:tc>
                  <a:txBody>
                    <a:bodyPr/>
                    <a:lstStyle/>
                    <a:p>
                      <a:pPr algn="ctr">
                        <a:lnSpc>
                          <a:spcPts val="2940"/>
                        </a:lnSpc>
                        <a:defRPr/>
                      </a:pPr>
                      <a:r>
                        <a:rPr lang="en-US" sz="2100">
                          <a:solidFill>
                            <a:srgbClr val="F8F8F8"/>
                          </a:solidFill>
                          <a:latin typeface="IBM Plex Sans Bold"/>
                        </a:rPr>
                        <a:t>3</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Enhance decision-making processes with data-driven insights by leveraging </a:t>
                      </a:r>
                      <a:r>
                        <a:rPr lang="en-US" sz="2099">
                          <a:solidFill>
                            <a:srgbClr val="F8F8F8"/>
                          </a:solidFill>
                          <a:latin typeface="IBM Plex Sans Bold"/>
                        </a:rPr>
                        <a:t>Epicflow</a:t>
                      </a:r>
                      <a:r>
                        <a:rPr lang="en-US" sz="2099">
                          <a:solidFill>
                            <a:srgbClr val="F8F8F8"/>
                          </a:solidFill>
                          <a:latin typeface="IBM Plex Sans"/>
                        </a:rPr>
                        <a:t> AI to analyze both real-time and historical data. This approach offers valuable insights for strategic decision-making in staff management.</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2"/>
                  </a:ext>
                </a:extLst>
              </a:tr>
              <a:tr h="1573293">
                <a:tc>
                  <a:txBody>
                    <a:bodyPr/>
                    <a:lstStyle/>
                    <a:p>
                      <a:pPr algn="ctr">
                        <a:lnSpc>
                          <a:spcPts val="2940"/>
                        </a:lnSpc>
                        <a:defRPr/>
                      </a:pPr>
                      <a:r>
                        <a:rPr lang="en-US" sz="2100">
                          <a:solidFill>
                            <a:srgbClr val="F8F8F8"/>
                          </a:solidFill>
                          <a:latin typeface="IBM Plex Sans Bold"/>
                        </a:rPr>
                        <a:t>4</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Harnessing machine learning models like </a:t>
                      </a:r>
                      <a:r>
                        <a:rPr lang="en-US" sz="2099">
                          <a:solidFill>
                            <a:srgbClr val="F8F8F8"/>
                          </a:solidFill>
                          <a:latin typeface="IBM Plex Sans Bold"/>
                        </a:rPr>
                        <a:t>SciPy</a:t>
                      </a:r>
                      <a:r>
                        <a:rPr lang="en-US" sz="2099">
                          <a:solidFill>
                            <a:srgbClr val="F8F8F8"/>
                          </a:solidFill>
                          <a:latin typeface="IBM Plex Sans"/>
                        </a:rPr>
                        <a:t> and </a:t>
                      </a:r>
                      <a:r>
                        <a:rPr lang="en-US" sz="2099">
                          <a:solidFill>
                            <a:srgbClr val="F8F8F8"/>
                          </a:solidFill>
                          <a:latin typeface="IBM Plex Sans Bold"/>
                        </a:rPr>
                        <a:t>Matplotlib</a:t>
                      </a:r>
                      <a:r>
                        <a:rPr lang="en-US" sz="2099">
                          <a:solidFill>
                            <a:srgbClr val="F8F8F8"/>
                          </a:solidFill>
                          <a:latin typeface="IBM Plex Sans"/>
                        </a:rPr>
                        <a:t> to anticipate and mitigate flight delays, enhancing operational efficiency and passenger satisfaction.</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3"/>
                  </a:ext>
                </a:extLst>
              </a:tr>
              <a:tr h="2317032">
                <a:tc>
                  <a:txBody>
                    <a:bodyPr/>
                    <a:lstStyle/>
                    <a:p>
                      <a:pPr algn="ctr">
                        <a:lnSpc>
                          <a:spcPts val="2940"/>
                        </a:lnSpc>
                        <a:defRPr/>
                      </a:pPr>
                      <a:r>
                        <a:rPr lang="en-US" sz="2100">
                          <a:solidFill>
                            <a:srgbClr val="F8F8F8"/>
                          </a:solidFill>
                          <a:latin typeface="IBM Plex Sans Bold"/>
                        </a:rPr>
                        <a:t>5</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Establish a feedback loop to continuously monitor and improve the staff management optimization process. Provide regular assessments and updates to </a:t>
                      </a:r>
                      <a:r>
                        <a:rPr lang="en-US" sz="2099">
                          <a:solidFill>
                            <a:srgbClr val="F8F8F8"/>
                          </a:solidFill>
                          <a:latin typeface="IBM Plex Sans Bold"/>
                        </a:rPr>
                        <a:t>Deep Q-learning</a:t>
                      </a:r>
                      <a:r>
                        <a:rPr lang="en-US" sz="2099">
                          <a:solidFill>
                            <a:srgbClr val="F8F8F8"/>
                          </a:solidFill>
                          <a:latin typeface="IBM Plex Sans"/>
                        </a:rPr>
                        <a:t> AI models based on user feedback and changing business needs in accordance with the monitoring results.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TextBox 4"/>
          <p:cNvSpPr txBox="1"/>
          <p:nvPr/>
        </p:nvSpPr>
        <p:spPr>
          <a:xfrm>
            <a:off x="272303" y="642937"/>
            <a:ext cx="6221767" cy="2524125"/>
          </a:xfrm>
          <a:prstGeom prst="rect">
            <a:avLst/>
          </a:prstGeom>
        </p:spPr>
        <p:txBody>
          <a:bodyPr lIns="0" tIns="0" rIns="0" bIns="0" rtlCol="0" anchor="t">
            <a:spAutoFit/>
          </a:bodyPr>
          <a:lstStyle/>
          <a:p>
            <a:pPr algn="l">
              <a:lnSpc>
                <a:spcPts val="6600"/>
              </a:lnSpc>
            </a:pPr>
            <a:r>
              <a:rPr lang="en-US" sz="5500">
                <a:solidFill>
                  <a:srgbClr val="F8F8F8"/>
                </a:solidFill>
                <a:latin typeface="Be Vietnam Ultra-Bold"/>
              </a:rPr>
              <a:t>Optimizing Operation Management</a:t>
            </a:r>
          </a:p>
        </p:txBody>
      </p:sp>
      <p:sp>
        <p:nvSpPr>
          <p:cNvPr id="5" name="Freeform 5"/>
          <p:cNvSpPr/>
          <p:nvPr/>
        </p:nvSpPr>
        <p:spPr>
          <a:xfrm>
            <a:off x="272303" y="4215667"/>
            <a:ext cx="7202020" cy="4771338"/>
          </a:xfrm>
          <a:custGeom>
            <a:avLst/>
            <a:gdLst/>
            <a:ahLst/>
            <a:cxnLst/>
            <a:rect l="l" t="t" r="r" b="b"/>
            <a:pathLst>
              <a:path w="7202020" h="4771338">
                <a:moveTo>
                  <a:pt x="0" y="0"/>
                </a:moveTo>
                <a:lnTo>
                  <a:pt x="7202020" y="0"/>
                </a:lnTo>
                <a:lnTo>
                  <a:pt x="7202020" y="4771338"/>
                </a:lnTo>
                <a:lnTo>
                  <a:pt x="0" y="4771338"/>
                </a:lnTo>
                <a:lnTo>
                  <a:pt x="0" y="0"/>
                </a:lnTo>
                <a:close/>
              </a:path>
            </a:pathLst>
          </a:custGeom>
          <a:blipFill>
            <a:blip r:embed="rId3"/>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sp>
      <p:graphicFrame>
        <p:nvGraphicFramePr>
          <p:cNvPr id="3" name="Table 3"/>
          <p:cNvGraphicFramePr>
            <a:graphicFrameLocks noGrp="1"/>
          </p:cNvGraphicFramePr>
          <p:nvPr/>
        </p:nvGraphicFramePr>
        <p:xfrm>
          <a:off x="7264572" y="1483207"/>
          <a:ext cx="10146184" cy="7320587"/>
        </p:xfrm>
        <a:graphic>
          <a:graphicData uri="http://schemas.openxmlformats.org/drawingml/2006/table">
            <a:tbl>
              <a:tblPr/>
              <a:tblGrid>
                <a:gridCol w="1327738">
                  <a:extLst>
                    <a:ext uri="{9D8B030D-6E8A-4147-A177-3AD203B41FA5}">
                      <a16:colId xmlns:a16="http://schemas.microsoft.com/office/drawing/2014/main" val="20000"/>
                    </a:ext>
                  </a:extLst>
                </a:gridCol>
                <a:gridCol w="8818446">
                  <a:extLst>
                    <a:ext uri="{9D8B030D-6E8A-4147-A177-3AD203B41FA5}">
                      <a16:colId xmlns:a16="http://schemas.microsoft.com/office/drawing/2014/main" val="20001"/>
                    </a:ext>
                  </a:extLst>
                </a:gridCol>
              </a:tblGrid>
              <a:tr h="1573673">
                <a:tc>
                  <a:txBody>
                    <a:bodyPr/>
                    <a:lstStyle/>
                    <a:p>
                      <a:pPr algn="ctr">
                        <a:lnSpc>
                          <a:spcPts val="2940"/>
                        </a:lnSpc>
                        <a:defRPr/>
                      </a:pPr>
                      <a:r>
                        <a:rPr lang="en-US" sz="2100">
                          <a:solidFill>
                            <a:srgbClr val="F8F8F8"/>
                          </a:solidFill>
                          <a:latin typeface="IBM Plex Sans Bold"/>
                        </a:rPr>
                        <a:t>1</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For Automated Incident management, AI algorithms (</a:t>
                      </a:r>
                      <a:r>
                        <a:rPr lang="en-US" sz="2099">
                          <a:solidFill>
                            <a:srgbClr val="F8F8F8"/>
                          </a:solidFill>
                          <a:latin typeface="IBM Plex Sans Bold"/>
                        </a:rPr>
                        <a:t>YOLO, Faster R-CNN</a:t>
                      </a:r>
                      <a:r>
                        <a:rPr lang="en-US" sz="2099">
                          <a:solidFill>
                            <a:srgbClr val="F8F8F8"/>
                          </a:solidFill>
                          <a:latin typeface="IBM Plex Sans"/>
                        </a:rPr>
                        <a:t>) swiftly detect and categorize incidents, ensuring a quick response by alarming the ground staff.</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0"/>
                  </a:ext>
                </a:extLst>
              </a:tr>
              <a:tr h="1573673">
                <a:tc>
                  <a:txBody>
                    <a:bodyPr/>
                    <a:lstStyle/>
                    <a:p>
                      <a:pPr algn="ctr">
                        <a:lnSpc>
                          <a:spcPts val="2940"/>
                        </a:lnSpc>
                        <a:defRPr/>
                      </a:pPr>
                      <a:r>
                        <a:rPr lang="en-US" sz="2100">
                          <a:solidFill>
                            <a:srgbClr val="F8F8F8"/>
                          </a:solidFill>
                          <a:latin typeface="IBM Plex Sans Bold"/>
                        </a:rPr>
                        <a:t>2</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Leveraging </a:t>
                      </a:r>
                      <a:r>
                        <a:rPr lang="en-US" sz="2099">
                          <a:solidFill>
                            <a:srgbClr val="F8F8F8"/>
                          </a:solidFill>
                          <a:latin typeface="IBM Plex Sans Bold"/>
                        </a:rPr>
                        <a:t>Apache Kafka or Flink</a:t>
                      </a:r>
                      <a:r>
                        <a:rPr lang="en-US" sz="2099">
                          <a:solidFill>
                            <a:srgbClr val="F8F8F8"/>
                          </a:solidFill>
                          <a:latin typeface="IBM Plex Sans"/>
                        </a:rPr>
                        <a:t> optimizes real-time data processing, seamlessly  incorporating inputs for efficient incident analysis.</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1"/>
                  </a:ext>
                </a:extLst>
              </a:tr>
              <a:tr h="1299784">
                <a:tc>
                  <a:txBody>
                    <a:bodyPr/>
                    <a:lstStyle/>
                    <a:p>
                      <a:pPr algn="ctr">
                        <a:lnSpc>
                          <a:spcPts val="2940"/>
                        </a:lnSpc>
                        <a:defRPr/>
                      </a:pPr>
                      <a:r>
                        <a:rPr lang="en-US" sz="2100">
                          <a:solidFill>
                            <a:srgbClr val="F8F8F8"/>
                          </a:solidFill>
                          <a:latin typeface="IBM Plex Sans Bold"/>
                        </a:rPr>
                        <a:t>3</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Bold"/>
                        </a:rPr>
                        <a:t>ELK stack</a:t>
                      </a:r>
                      <a:r>
                        <a:rPr lang="en-US" sz="2099">
                          <a:solidFill>
                            <a:srgbClr val="F8F8F8"/>
                          </a:solidFill>
                          <a:latin typeface="IBM Plex Sans"/>
                        </a:rPr>
                        <a:t> automates alerts, contributing to overall operational efficiency and providing the staff instant alert.</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2"/>
                  </a:ext>
                </a:extLst>
              </a:tr>
              <a:tr h="1573673">
                <a:tc>
                  <a:txBody>
                    <a:bodyPr/>
                    <a:lstStyle/>
                    <a:p>
                      <a:pPr algn="ctr">
                        <a:lnSpc>
                          <a:spcPts val="2940"/>
                        </a:lnSpc>
                        <a:defRPr/>
                      </a:pPr>
                      <a:r>
                        <a:rPr lang="en-US" sz="2100">
                          <a:solidFill>
                            <a:srgbClr val="F8F8F8"/>
                          </a:solidFill>
                          <a:latin typeface="IBM Plex Sans Bold"/>
                        </a:rPr>
                        <a:t>4</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Enhanced Safety Measures with </a:t>
                      </a:r>
                      <a:r>
                        <a:rPr lang="en-US" sz="2099">
                          <a:solidFill>
                            <a:srgbClr val="F8F8F8"/>
                          </a:solidFill>
                          <a:latin typeface="IBM Plex Sans Bold"/>
                        </a:rPr>
                        <a:t>Drone Insights</a:t>
                      </a:r>
                      <a:r>
                        <a:rPr lang="en-US" sz="2099">
                          <a:solidFill>
                            <a:srgbClr val="F8F8F8"/>
                          </a:solidFill>
                          <a:latin typeface="IBM Plex Sans"/>
                        </a:rPr>
                        <a:t> provides swift response to incidents, addressing security breaches and safety issues promptly.</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3"/>
                  </a:ext>
                </a:extLst>
              </a:tr>
              <a:tr h="1299784">
                <a:tc>
                  <a:txBody>
                    <a:bodyPr/>
                    <a:lstStyle/>
                    <a:p>
                      <a:pPr algn="ctr">
                        <a:lnSpc>
                          <a:spcPts val="2940"/>
                        </a:lnSpc>
                        <a:defRPr/>
                      </a:pPr>
                      <a:r>
                        <a:rPr lang="en-US" sz="2100">
                          <a:solidFill>
                            <a:srgbClr val="F8F8F8"/>
                          </a:solidFill>
                          <a:latin typeface="IBM Plex Sans Bold"/>
                        </a:rPr>
                        <a:t>5</a:t>
                      </a:r>
                      <a:endParaRPr lang="en-US" sz="1100"/>
                    </a:p>
                  </a:txBody>
                  <a:tcPr marL="190500" marR="190500" marT="190500" marB="190500" anchor="ctr">
                    <a:lnL w="9525" cap="flat" cmpd="sng" algn="ctr">
                      <a:solidFill>
                        <a:srgbClr val="F8F8F8"/>
                      </a:solidFill>
                      <a:prstDash val="solid"/>
                      <a:round/>
                      <a:headEnd type="none" w="med" len="med"/>
                      <a:tailEnd type="none" w="med" len="med"/>
                    </a:lnL>
                    <a:lnR w="0"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tc>
                  <a:txBody>
                    <a:bodyPr/>
                    <a:lstStyle/>
                    <a:p>
                      <a:pPr algn="l">
                        <a:lnSpc>
                          <a:spcPts val="2939"/>
                        </a:lnSpc>
                        <a:defRPr/>
                      </a:pPr>
                      <a:r>
                        <a:rPr lang="en-US" sz="2099">
                          <a:solidFill>
                            <a:srgbClr val="F8F8F8"/>
                          </a:solidFill>
                          <a:latin typeface="IBM Plex Sans"/>
                        </a:rPr>
                        <a:t>AI tools like </a:t>
                      </a:r>
                      <a:r>
                        <a:rPr lang="en-US" sz="2099">
                          <a:solidFill>
                            <a:srgbClr val="F8F8F8"/>
                          </a:solidFill>
                          <a:latin typeface="IBM Plex Sans Bold"/>
                        </a:rPr>
                        <a:t>Grafana</a:t>
                      </a:r>
                      <a:r>
                        <a:rPr lang="en-US" sz="2099">
                          <a:solidFill>
                            <a:srgbClr val="F8F8F8"/>
                          </a:solidFill>
                          <a:latin typeface="IBM Plex Sans"/>
                        </a:rPr>
                        <a:t> aid proactive prevention, and continuous real-time processing ensuring operational continuity.</a:t>
                      </a:r>
                      <a:endParaRPr lang="en-US" sz="1100"/>
                    </a:p>
                  </a:txBody>
                  <a:tcPr marL="190500" marR="190500" marT="190500" marB="190500" anchor="ctr">
                    <a:lnL w="0" cap="flat" cmpd="sng" algn="ctr">
                      <a:solidFill>
                        <a:srgbClr val="F8F8F8"/>
                      </a:solidFill>
                      <a:prstDash val="solid"/>
                      <a:round/>
                      <a:headEnd type="none" w="med" len="med"/>
                      <a:tailEnd type="none" w="med" len="med"/>
                    </a:lnL>
                    <a:lnR w="9525" cap="flat" cmpd="sng" algn="ctr">
                      <a:solidFill>
                        <a:srgbClr val="F8F8F8"/>
                      </a:solidFill>
                      <a:prstDash val="solid"/>
                      <a:round/>
                      <a:headEnd type="none" w="med" len="med"/>
                      <a:tailEnd type="none" w="med" len="med"/>
                    </a:lnR>
                    <a:lnT w="9525" cap="flat" cmpd="sng" algn="ctr">
                      <a:solidFill>
                        <a:srgbClr val="F8F8F8"/>
                      </a:solidFill>
                      <a:prstDash val="solid"/>
                      <a:round/>
                      <a:headEnd type="none" w="med" len="med"/>
                      <a:tailEnd type="none" w="med" len="med"/>
                    </a:lnT>
                    <a:lnB w="9525" cap="flat" cmpd="sng" algn="ctr">
                      <a:solidFill>
                        <a:srgbClr val="F8F8F8"/>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4" name="Freeform 4"/>
          <p:cNvSpPr/>
          <p:nvPr/>
        </p:nvSpPr>
        <p:spPr>
          <a:xfrm>
            <a:off x="932294" y="2705100"/>
            <a:ext cx="5143872" cy="7028125"/>
          </a:xfrm>
          <a:custGeom>
            <a:avLst/>
            <a:gdLst/>
            <a:ahLst/>
            <a:cxnLst/>
            <a:rect l="l" t="t" r="r" b="b"/>
            <a:pathLst>
              <a:path w="5143872" h="7028125">
                <a:moveTo>
                  <a:pt x="0" y="0"/>
                </a:moveTo>
                <a:lnTo>
                  <a:pt x="5143872" y="0"/>
                </a:lnTo>
                <a:lnTo>
                  <a:pt x="5143872" y="7028125"/>
                </a:lnTo>
                <a:lnTo>
                  <a:pt x="0" y="7028125"/>
                </a:lnTo>
                <a:lnTo>
                  <a:pt x="0" y="0"/>
                </a:lnTo>
                <a:close/>
              </a:path>
            </a:pathLst>
          </a:custGeom>
          <a:blipFill>
            <a:blip r:embed="rId3"/>
            <a:stretch>
              <a:fillRect/>
            </a:stretch>
          </a:blipFill>
        </p:spPr>
      </p:sp>
      <p:sp>
        <p:nvSpPr>
          <p:cNvPr id="5" name="TextBox 5"/>
          <p:cNvSpPr txBox="1"/>
          <p:nvPr/>
        </p:nvSpPr>
        <p:spPr>
          <a:xfrm>
            <a:off x="932294" y="635482"/>
            <a:ext cx="4817522" cy="1685925"/>
          </a:xfrm>
          <a:prstGeom prst="rect">
            <a:avLst/>
          </a:prstGeom>
        </p:spPr>
        <p:txBody>
          <a:bodyPr lIns="0" tIns="0" rIns="0" bIns="0" rtlCol="0" anchor="t">
            <a:spAutoFit/>
          </a:bodyPr>
          <a:lstStyle/>
          <a:p>
            <a:pPr algn="l">
              <a:lnSpc>
                <a:spcPts val="6600"/>
              </a:lnSpc>
            </a:pPr>
            <a:r>
              <a:rPr lang="en-US" sz="5500">
                <a:solidFill>
                  <a:srgbClr val="F8F8F8"/>
                </a:solidFill>
                <a:latin typeface="Be Vietnam Ultra-Bold"/>
              </a:rPr>
              <a:t>Live Incident Management</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TotalTime>
  <Words>1152</Words>
  <Application>Microsoft Office PowerPoint</Application>
  <PresentationFormat>Custom</PresentationFormat>
  <Paragraphs>132</Paragraphs>
  <Slides>14</Slides>
  <Notes>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14</vt:i4>
      </vt:variant>
    </vt:vector>
  </HeadingPairs>
  <TitlesOfParts>
    <vt:vector size="22" baseType="lpstr">
      <vt:lpstr>IBM Plex Sans</vt:lpstr>
      <vt:lpstr>IBM Plex Sans Medium</vt:lpstr>
      <vt:lpstr>Calibri</vt:lpstr>
      <vt:lpstr>Arial</vt:lpstr>
      <vt:lpstr>Be Vietnam Ultra-Bold</vt:lpstr>
      <vt:lpstr>IBM Plex Sans Bold</vt:lpstr>
      <vt:lpstr>Be Vietnam</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Proposal Business Presentation in Dark Blue Pink Abstract Tech Style</dc:title>
  <cp:lastModifiedBy>DHRUV YADAV</cp:lastModifiedBy>
  <cp:revision>2</cp:revision>
  <dcterms:created xsi:type="dcterms:W3CDTF">2006-08-16T00:00:00Z</dcterms:created>
  <dcterms:modified xsi:type="dcterms:W3CDTF">2023-12-27T17:59:29Z</dcterms:modified>
  <dc:identifier>DAF4Gu4YtEE</dc:identifier>
</cp:coreProperties>
</file>